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4" r:id="rId27"/>
    <p:sldId id="285" r:id="rId28"/>
    <p:sldId id="287" r:id="rId29"/>
    <p:sldId id="283" r:id="rId30"/>
    <p:sldId id="288" r:id="rId31"/>
    <p:sldId id="289" r:id="rId32"/>
    <p:sldId id="290" r:id="rId33"/>
    <p:sldId id="292" r:id="rId34"/>
    <p:sldId id="293" r:id="rId35"/>
    <p:sldId id="294" r:id="rId36"/>
    <p:sldId id="295" r:id="rId37"/>
    <p:sldId id="297" r:id="rId38"/>
    <p:sldId id="296" r:id="rId39"/>
    <p:sldId id="298" r:id="rId40"/>
    <p:sldId id="299" r:id="rId41"/>
    <p:sldId id="301" r:id="rId42"/>
    <p:sldId id="302" r:id="rId43"/>
    <p:sldId id="303" r:id="rId44"/>
    <p:sldId id="304" r:id="rId45"/>
    <p:sldId id="306" r:id="rId46"/>
    <p:sldId id="305"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6"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75"/>
    <p:restoredTop sz="92789"/>
  </p:normalViewPr>
  <p:slideViewPr>
    <p:cSldViewPr snapToGrid="0" snapToObjects="1">
      <p:cViewPr varScale="1">
        <p:scale>
          <a:sx n="112" d="100"/>
          <a:sy n="112" d="100"/>
        </p:scale>
        <p:origin x="208"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13T11:40:15.427"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13T12:01:25.041" idx="2">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BAAE4-7D3B-9B44-AD74-FB3CCFDE48E5}" type="datetimeFigureOut">
              <a:rPr lang="en-US" smtClean="0"/>
              <a:t>6/27/19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E27EB-EA4F-EE4F-B34A-68D73ABE29A0}" type="slidenum">
              <a:rPr lang="en-US" smtClean="0"/>
              <a:t>‹#›</a:t>
            </a:fld>
            <a:endParaRPr lang="en-US"/>
          </a:p>
        </p:txBody>
      </p:sp>
    </p:spTree>
    <p:extLst>
      <p:ext uri="{BB962C8B-B14F-4D97-AF65-F5344CB8AC3E}">
        <p14:creationId xmlns:p14="http://schemas.microsoft.com/office/powerpoint/2010/main" val="1940546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5E27EB-EA4F-EE4F-B34A-68D73ABE29A0}" type="slidenum">
              <a:rPr lang="en-US" smtClean="0"/>
              <a:t>44</a:t>
            </a:fld>
            <a:endParaRPr lang="en-US"/>
          </a:p>
        </p:txBody>
      </p:sp>
    </p:spTree>
    <p:extLst>
      <p:ext uri="{BB962C8B-B14F-4D97-AF65-F5344CB8AC3E}">
        <p14:creationId xmlns:p14="http://schemas.microsoft.com/office/powerpoint/2010/main" val="1334561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5E27EB-EA4F-EE4F-B34A-68D73ABE29A0}" type="slidenum">
              <a:rPr lang="en-US" smtClean="0"/>
              <a:t>50</a:t>
            </a:fld>
            <a:endParaRPr lang="en-US"/>
          </a:p>
        </p:txBody>
      </p:sp>
    </p:spTree>
    <p:extLst>
      <p:ext uri="{BB962C8B-B14F-4D97-AF65-F5344CB8AC3E}">
        <p14:creationId xmlns:p14="http://schemas.microsoft.com/office/powerpoint/2010/main" val="3329072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srcRect/>
          <a:tile tx="0" ty="0" sx="100000" sy="100000" flip="none" algn="tl"/>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6/27/19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tiff"/><Relationship Id="rId4" Type="http://schemas.openxmlformats.org/officeDocument/2006/relationships/image" Target="../media/image82.jpe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jpg"/></Relationships>
</file>

<file path=ppt/slides/_rels/slide4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7.xml"/><Relationship Id="rId5" Type="http://schemas.openxmlformats.org/officeDocument/2006/relationships/image" Target="../media/image97.jpg"/><Relationship Id="rId4" Type="http://schemas.openxmlformats.org/officeDocument/2006/relationships/image" Target="../media/image96.jpg"/></Relationships>
</file>

<file path=ppt/slides/_rels/slide4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7.xml"/><Relationship Id="rId5" Type="http://schemas.openxmlformats.org/officeDocument/2006/relationships/image" Target="../media/image101.jpg"/><Relationship Id="rId4" Type="http://schemas.openxmlformats.org/officeDocument/2006/relationships/image" Target="../media/image100.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3.jpg"/></Relationships>
</file>

<file path=ppt/slides/_rels/slide5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7.xml"/><Relationship Id="rId5" Type="http://schemas.openxmlformats.org/officeDocument/2006/relationships/image" Target="../media/image109.jpg"/><Relationship Id="rId4" Type="http://schemas.openxmlformats.org/officeDocument/2006/relationships/image" Target="../media/image10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112.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7.xml"/><Relationship Id="rId5" Type="http://schemas.openxmlformats.org/officeDocument/2006/relationships/image" Target="../media/image92.jpg"/><Relationship Id="rId4" Type="http://schemas.openxmlformats.org/officeDocument/2006/relationships/image" Target="../media/image115.jpg"/></Relationships>
</file>

<file path=ppt/slides/_rels/slide5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7.xml"/><Relationship Id="rId5" Type="http://schemas.openxmlformats.org/officeDocument/2006/relationships/image" Target="../media/image119.jpg"/><Relationship Id="rId4" Type="http://schemas.openxmlformats.org/officeDocument/2006/relationships/image" Target="../media/image118.jpg"/></Relationships>
</file>

<file path=ppt/slides/_rels/slide5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7.xml"/><Relationship Id="rId6" Type="http://schemas.openxmlformats.org/officeDocument/2006/relationships/image" Target="../media/image102.jpg"/><Relationship Id="rId5" Type="http://schemas.openxmlformats.org/officeDocument/2006/relationships/image" Target="../media/image98.jpg"/><Relationship Id="rId4" Type="http://schemas.openxmlformats.org/officeDocument/2006/relationships/image" Target="../media/image122.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9.jp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image" Target="../media/image124.jpg"/><Relationship Id="rId7" Type="http://schemas.openxmlformats.org/officeDocument/2006/relationships/image" Target="../media/image108.jpg"/><Relationship Id="rId2" Type="http://schemas.openxmlformats.org/officeDocument/2006/relationships/image" Target="../media/image123.jpg"/><Relationship Id="rId1" Type="http://schemas.openxmlformats.org/officeDocument/2006/relationships/slideLayout" Target="../slideLayouts/slideLayout7.xml"/><Relationship Id="rId6" Type="http://schemas.openxmlformats.org/officeDocument/2006/relationships/image" Target="../media/image100.jpg"/><Relationship Id="rId5" Type="http://schemas.openxmlformats.org/officeDocument/2006/relationships/image" Target="../media/image126.jpg"/><Relationship Id="rId4" Type="http://schemas.openxmlformats.org/officeDocument/2006/relationships/image" Target="../media/image125.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B306-FF58-E14E-8C40-928B7395337D}"/>
              </a:ext>
            </a:extLst>
          </p:cNvPr>
          <p:cNvSpPr>
            <a:spLocks noGrp="1"/>
          </p:cNvSpPr>
          <p:nvPr>
            <p:ph type="ctrTitle"/>
          </p:nvPr>
        </p:nvSpPr>
        <p:spPr/>
        <p:txBody>
          <a:bodyPr/>
          <a:lstStyle/>
          <a:p>
            <a:r>
              <a:rPr lang="en-US" dirty="0">
                <a:solidFill>
                  <a:schemeClr val="accent4">
                    <a:lumMod val="50000"/>
                  </a:schemeClr>
                </a:solidFill>
              </a:rPr>
              <a:t>Analysis LN45 with the standard droplet algorithm</a:t>
            </a:r>
            <a:br>
              <a:rPr lang="en-US" dirty="0"/>
            </a:br>
            <a:endParaRPr lang="en-US" dirty="0"/>
          </a:p>
        </p:txBody>
      </p:sp>
      <p:sp>
        <p:nvSpPr>
          <p:cNvPr id="3" name="Subtitle 2">
            <a:extLst>
              <a:ext uri="{FF2B5EF4-FFF2-40B4-BE49-F238E27FC236}">
                <a16:creationId xmlns:a16="http://schemas.microsoft.com/office/drawing/2014/main" id="{7C924944-8467-8243-ABCD-BBC8086C8C39}"/>
              </a:ext>
            </a:extLst>
          </p:cNvPr>
          <p:cNvSpPr>
            <a:spLocks noGrp="1"/>
          </p:cNvSpPr>
          <p:nvPr>
            <p:ph type="subTitle" idx="1"/>
          </p:nvPr>
        </p:nvSpPr>
        <p:spPr/>
        <p:txBody>
          <a:bodyPr/>
          <a:lstStyle/>
          <a:p>
            <a:r>
              <a:rPr lang="en-US" dirty="0"/>
              <a:t>-Priyanka Chakraborti</a:t>
            </a:r>
          </a:p>
        </p:txBody>
      </p:sp>
    </p:spTree>
    <p:extLst>
      <p:ext uri="{BB962C8B-B14F-4D97-AF65-F5344CB8AC3E}">
        <p14:creationId xmlns:p14="http://schemas.microsoft.com/office/powerpoint/2010/main" val="32956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B3F79-A75A-FF4E-99EC-5D66D54381F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6E5968F-B680-BE43-9506-A4B0D64125B6}"/>
              </a:ext>
            </a:extLst>
          </p:cNvPr>
          <p:cNvPicPr>
            <a:picLocks noGrp="1" noChangeAspect="1"/>
          </p:cNvPicPr>
          <p:nvPr>
            <p:ph idx="1"/>
          </p:nvPr>
        </p:nvPicPr>
        <p:blipFill>
          <a:blip r:embed="rId2"/>
          <a:stretch>
            <a:fillRect/>
          </a:stretch>
        </p:blipFill>
        <p:spPr>
          <a:xfrm>
            <a:off x="185351" y="558800"/>
            <a:ext cx="3968323" cy="3037016"/>
          </a:xfrm>
        </p:spPr>
      </p:pic>
      <p:sp>
        <p:nvSpPr>
          <p:cNvPr id="8" name="Left Arrow 7">
            <a:extLst>
              <a:ext uri="{FF2B5EF4-FFF2-40B4-BE49-F238E27FC236}">
                <a16:creationId xmlns:a16="http://schemas.microsoft.com/office/drawing/2014/main" id="{5F656CD7-8CAA-E042-9F54-B17399AB0F93}"/>
              </a:ext>
            </a:extLst>
          </p:cNvPr>
          <p:cNvSpPr/>
          <p:nvPr/>
        </p:nvSpPr>
        <p:spPr>
          <a:xfrm>
            <a:off x="3845730" y="173888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4FE50D-B61C-DE4D-90D8-E1D3C4DD84A2}"/>
              </a:ext>
            </a:extLst>
          </p:cNvPr>
          <p:cNvSpPr txBox="1"/>
          <p:nvPr/>
        </p:nvSpPr>
        <p:spPr>
          <a:xfrm>
            <a:off x="1334530" y="4003589"/>
            <a:ext cx="2236573" cy="2308324"/>
          </a:xfrm>
          <a:prstGeom prst="rect">
            <a:avLst/>
          </a:prstGeom>
          <a:noFill/>
        </p:spPr>
        <p:txBody>
          <a:bodyPr wrap="square" rtlCol="0">
            <a:spAutoFit/>
          </a:bodyPr>
          <a:lstStyle/>
          <a:p>
            <a:r>
              <a:rPr lang="en-US" dirty="0"/>
              <a:t>We could choose to filter IPM 1-2 here as well. On the right snapshot from my GUI for run 173 . Here as well he chooses full ROI.</a:t>
            </a:r>
          </a:p>
          <a:p>
            <a:endParaRPr lang="en-US" dirty="0"/>
          </a:p>
        </p:txBody>
      </p:sp>
      <p:pic>
        <p:nvPicPr>
          <p:cNvPr id="4098" name="Picture 2" descr="https://lh3.googleusercontent.com/TlF_ONNLa9MPBFe-5pkg_nhaPkVqJa6MYb1-u9aajipAtIIlgMWqqSXClwp9XtD7em8c0JaYjAw3hejda8RuLSWAfUgjDrlXJgryJL3D0Xh9xFhru2k7s4j-80uclkUlecmQ">
            <a:extLst>
              <a:ext uri="{FF2B5EF4-FFF2-40B4-BE49-F238E27FC236}">
                <a16:creationId xmlns:a16="http://schemas.microsoft.com/office/drawing/2014/main" id="{09081D3B-5192-2C4A-91AF-32FD08208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657" y="80010"/>
            <a:ext cx="7242913" cy="644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017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FF57-2381-284D-9CCB-9329623C1A2C}"/>
              </a:ext>
            </a:extLst>
          </p:cNvPr>
          <p:cNvSpPr>
            <a:spLocks noGrp="1"/>
          </p:cNvSpPr>
          <p:nvPr>
            <p:ph type="title"/>
          </p:nvPr>
        </p:nvSpPr>
        <p:spPr/>
        <p:txBody>
          <a:bodyPr/>
          <a:lstStyle/>
          <a:p>
            <a:r>
              <a:rPr lang="en-US" dirty="0"/>
              <a:t>Run 176[11-1]</a:t>
            </a:r>
          </a:p>
        </p:txBody>
      </p:sp>
      <p:pic>
        <p:nvPicPr>
          <p:cNvPr id="5" name="Content Placeholder 4">
            <a:extLst>
              <a:ext uri="{FF2B5EF4-FFF2-40B4-BE49-F238E27FC236}">
                <a16:creationId xmlns:a16="http://schemas.microsoft.com/office/drawing/2014/main" id="{DC3CE9AD-BDA0-024A-9D50-E7FD4BB8374F}"/>
              </a:ext>
            </a:extLst>
          </p:cNvPr>
          <p:cNvPicPr>
            <a:picLocks noGrp="1" noChangeAspect="1"/>
          </p:cNvPicPr>
          <p:nvPr>
            <p:ph idx="1"/>
          </p:nvPr>
        </p:nvPicPr>
        <p:blipFill>
          <a:blip r:embed="rId2"/>
          <a:stretch>
            <a:fillRect/>
          </a:stretch>
        </p:blipFill>
        <p:spPr>
          <a:xfrm>
            <a:off x="677334" y="1270000"/>
            <a:ext cx="3657600" cy="2449384"/>
          </a:xfrm>
        </p:spPr>
      </p:pic>
      <p:pic>
        <p:nvPicPr>
          <p:cNvPr id="5122" name="Picture 2" descr="https://lh4.googleusercontent.com/tdJtx38_yUPPRodUogB5oju2ufkK6Qfrl7M-ch5Sk9cxofG36bfU52HbpoqoKwuUI-cFPpR7cVce_9kh4hKSqMXbw5hrl-KnVZPUW2fBiXXt_IXGiwIXBIWhUWY4vEAgxgbk">
            <a:extLst>
              <a:ext uri="{FF2B5EF4-FFF2-40B4-BE49-F238E27FC236}">
                <a16:creationId xmlns:a16="http://schemas.microsoft.com/office/drawing/2014/main" id="{3A3863EB-3C13-A844-85F7-2F97EA30B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287" y="731520"/>
            <a:ext cx="6642683" cy="48111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88E34D-0FF3-634E-AD5D-949522D738DF}"/>
              </a:ext>
            </a:extLst>
          </p:cNvPr>
          <p:cNvSpPr txBox="1"/>
          <p:nvPr/>
        </p:nvSpPr>
        <p:spPr>
          <a:xfrm>
            <a:off x="457200" y="4065373"/>
            <a:ext cx="5036965" cy="1477328"/>
          </a:xfrm>
          <a:prstGeom prst="rect">
            <a:avLst/>
          </a:prstGeom>
          <a:noFill/>
        </p:spPr>
        <p:txBody>
          <a:bodyPr wrap="square" rtlCol="0">
            <a:spAutoFit/>
          </a:bodyPr>
          <a:lstStyle/>
          <a:p>
            <a:r>
              <a:rPr lang="en-US" dirty="0" err="1"/>
              <a:t>Roi</a:t>
            </a:r>
            <a:r>
              <a:rPr lang="en-US" dirty="0"/>
              <a:t> for mine vs </a:t>
            </a:r>
            <a:r>
              <a:rPr lang="en-US" dirty="0" err="1"/>
              <a:t>Bjoern’s</a:t>
            </a:r>
            <a:r>
              <a:rPr lang="en-US" dirty="0"/>
              <a:t> on the right.</a:t>
            </a:r>
          </a:p>
          <a:p>
            <a:r>
              <a:rPr lang="en-US" dirty="0"/>
              <a:t>Our color scales differently since he increments by 1 for </a:t>
            </a:r>
            <a:r>
              <a:rPr lang="en-US" dirty="0" err="1"/>
              <a:t>adu</a:t>
            </a:r>
            <a:r>
              <a:rPr lang="en-US" dirty="0"/>
              <a:t>&gt;0 while I increment by the </a:t>
            </a:r>
            <a:r>
              <a:rPr lang="en-US" dirty="0" err="1"/>
              <a:t>adu</a:t>
            </a:r>
            <a:r>
              <a:rPr lang="en-US" dirty="0"/>
              <a:t> value </a:t>
            </a:r>
            <a:r>
              <a:rPr lang="en-US" dirty="0" err="1"/>
              <a:t>itself.Does</a:t>
            </a:r>
            <a:r>
              <a:rPr lang="en-US" dirty="0"/>
              <a:t> not make a difference to the </a:t>
            </a:r>
            <a:r>
              <a:rPr lang="en-US" dirty="0" err="1"/>
              <a:t>adu</a:t>
            </a:r>
            <a:r>
              <a:rPr lang="en-US" dirty="0"/>
              <a:t> hist.</a:t>
            </a:r>
          </a:p>
        </p:txBody>
      </p:sp>
    </p:spTree>
    <p:extLst>
      <p:ext uri="{BB962C8B-B14F-4D97-AF65-F5344CB8AC3E}">
        <p14:creationId xmlns:p14="http://schemas.microsoft.com/office/powerpoint/2010/main" val="2853480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B5A8-A9AF-5544-BD01-774D38D206C2}"/>
              </a:ext>
            </a:extLst>
          </p:cNvPr>
          <p:cNvSpPr>
            <a:spLocks noGrp="1"/>
          </p:cNvSpPr>
          <p:nvPr>
            <p:ph type="title"/>
          </p:nvPr>
        </p:nvSpPr>
        <p:spPr>
          <a:xfrm>
            <a:off x="4633784" y="609600"/>
            <a:ext cx="4640218" cy="1320800"/>
          </a:xfrm>
        </p:spPr>
        <p:txBody>
          <a:bodyPr>
            <a:normAutofit fontScale="90000"/>
          </a:bodyPr>
          <a:lstStyle/>
          <a:p>
            <a:r>
              <a:rPr lang="en-US" sz="1600" dirty="0" err="1"/>
              <a:t>Adu</a:t>
            </a:r>
            <a:r>
              <a:rPr lang="en-US" sz="1600" dirty="0"/>
              <a:t> histogram for the </a:t>
            </a:r>
            <a:r>
              <a:rPr lang="en-US" sz="1600" dirty="0" err="1"/>
              <a:t>roi</a:t>
            </a:r>
            <a:r>
              <a:rPr lang="en-US" sz="1600" dirty="0"/>
              <a:t> selected in the last slide for peak angle. No pileup shows up in the 4w or 6w region. This may not need to be filtered . </a:t>
            </a:r>
            <a:r>
              <a:rPr lang="en-US" sz="1600" dirty="0" err="1"/>
              <a:t>Bjoern’s</a:t>
            </a:r>
            <a:r>
              <a:rPr lang="en-US" sz="1600" dirty="0"/>
              <a:t> shows a very small amount of pileup. </a:t>
            </a:r>
            <a:r>
              <a:rPr lang="en-US" sz="1600" dirty="0">
                <a:solidFill>
                  <a:schemeClr val="accent4"/>
                </a:solidFill>
              </a:rPr>
              <a:t>However he </a:t>
            </a:r>
            <a:r>
              <a:rPr lang="en-US" sz="1600" dirty="0" err="1">
                <a:solidFill>
                  <a:schemeClr val="accent4"/>
                </a:solidFill>
              </a:rPr>
              <a:t>does’nt</a:t>
            </a:r>
            <a:r>
              <a:rPr lang="en-US" sz="1600" dirty="0">
                <a:solidFill>
                  <a:schemeClr val="accent4"/>
                </a:solidFill>
              </a:rPr>
              <a:t> see it from 1-2 </a:t>
            </a:r>
            <a:r>
              <a:rPr lang="en-US" sz="1600" dirty="0" err="1">
                <a:solidFill>
                  <a:schemeClr val="accent4"/>
                </a:solidFill>
              </a:rPr>
              <a:t>ipm</a:t>
            </a:r>
            <a:r>
              <a:rPr lang="en-US" sz="1600" dirty="0">
                <a:solidFill>
                  <a:schemeClr val="accent4"/>
                </a:solidFill>
              </a:rPr>
              <a:t> filter. His final </a:t>
            </a:r>
            <a:r>
              <a:rPr lang="en-US" sz="1600" dirty="0" err="1">
                <a:solidFill>
                  <a:schemeClr val="accent4"/>
                </a:solidFill>
              </a:rPr>
              <a:t>rc</a:t>
            </a:r>
            <a:r>
              <a:rPr lang="en-US" sz="1600" dirty="0">
                <a:solidFill>
                  <a:schemeClr val="accent4"/>
                </a:solidFill>
              </a:rPr>
              <a:t> for the thesis might have used that. Initially our theory and analysis were vastly varying on this plane ,but for the final number he may have chosen </a:t>
            </a:r>
            <a:r>
              <a:rPr lang="en-US" sz="1600" dirty="0" err="1">
                <a:solidFill>
                  <a:schemeClr val="accent4"/>
                </a:solidFill>
              </a:rPr>
              <a:t>ipm</a:t>
            </a:r>
            <a:r>
              <a:rPr lang="en-US" sz="1600" dirty="0">
                <a:solidFill>
                  <a:schemeClr val="accent4"/>
                </a:solidFill>
              </a:rPr>
              <a:t> 1-2 which brought our answers closer.</a:t>
            </a:r>
          </a:p>
        </p:txBody>
      </p:sp>
      <p:pic>
        <p:nvPicPr>
          <p:cNvPr id="5" name="Content Placeholder 4">
            <a:extLst>
              <a:ext uri="{FF2B5EF4-FFF2-40B4-BE49-F238E27FC236}">
                <a16:creationId xmlns:a16="http://schemas.microsoft.com/office/drawing/2014/main" id="{98A68050-25EF-3945-8001-A836002C1CE8}"/>
              </a:ext>
            </a:extLst>
          </p:cNvPr>
          <p:cNvPicPr>
            <a:picLocks noGrp="1" noChangeAspect="1"/>
          </p:cNvPicPr>
          <p:nvPr>
            <p:ph idx="1"/>
          </p:nvPr>
        </p:nvPicPr>
        <p:blipFill>
          <a:blip r:embed="rId2"/>
          <a:stretch>
            <a:fillRect/>
          </a:stretch>
        </p:blipFill>
        <p:spPr>
          <a:xfrm>
            <a:off x="305165" y="418992"/>
            <a:ext cx="3657600" cy="2743200"/>
          </a:xfrm>
        </p:spPr>
      </p:pic>
      <p:pic>
        <p:nvPicPr>
          <p:cNvPr id="7" name="Picture 6">
            <a:extLst>
              <a:ext uri="{FF2B5EF4-FFF2-40B4-BE49-F238E27FC236}">
                <a16:creationId xmlns:a16="http://schemas.microsoft.com/office/drawing/2014/main" id="{A371A15C-9928-D848-8128-34B240090EDC}"/>
              </a:ext>
            </a:extLst>
          </p:cNvPr>
          <p:cNvPicPr>
            <a:picLocks noChangeAspect="1"/>
          </p:cNvPicPr>
          <p:nvPr/>
        </p:nvPicPr>
        <p:blipFill>
          <a:blip r:embed="rId3"/>
          <a:stretch>
            <a:fillRect/>
          </a:stretch>
        </p:blipFill>
        <p:spPr>
          <a:xfrm>
            <a:off x="486033" y="3416643"/>
            <a:ext cx="3657600" cy="2743200"/>
          </a:xfrm>
          <a:prstGeom prst="rect">
            <a:avLst/>
          </a:prstGeom>
        </p:spPr>
      </p:pic>
      <p:pic>
        <p:nvPicPr>
          <p:cNvPr id="6146" name="Picture 2" descr="https://lh5.googleusercontent.com/beuUGvXGrcvJFuQFFZxeWvfa5OikUtA7Oc-bNNyzxooN-nI0Og282IPQFX4kVwn4RFO74PYwhOS__hslsIHASsi2AHWtRbOVpirj00gonxSowsQOao6hr20b1PSOl9YcdBUP">
            <a:extLst>
              <a:ext uri="{FF2B5EF4-FFF2-40B4-BE49-F238E27FC236}">
                <a16:creationId xmlns:a16="http://schemas.microsoft.com/office/drawing/2014/main" id="{66406C3B-00BD-E848-8D55-110E3B38E6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633" y="3546390"/>
            <a:ext cx="4024184" cy="24837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A845EC-1AE3-CD41-A9C0-AAE4486A6FB0}"/>
              </a:ext>
            </a:extLst>
          </p:cNvPr>
          <p:cNvSpPr txBox="1"/>
          <p:nvPr/>
        </p:nvSpPr>
        <p:spPr>
          <a:xfrm>
            <a:off x="2879124" y="6414294"/>
            <a:ext cx="4374083" cy="369332"/>
          </a:xfrm>
          <a:prstGeom prst="rect">
            <a:avLst/>
          </a:prstGeom>
          <a:noFill/>
        </p:spPr>
        <p:txBody>
          <a:bodyPr wrap="none" rtlCol="0">
            <a:spAutoFit/>
          </a:bodyPr>
          <a:lstStyle/>
          <a:p>
            <a:r>
              <a:rPr lang="en-US" dirty="0"/>
              <a:t>Mine in red. Top of GUI RC cut off again.</a:t>
            </a:r>
          </a:p>
        </p:txBody>
      </p:sp>
    </p:spTree>
    <p:extLst>
      <p:ext uri="{BB962C8B-B14F-4D97-AF65-F5344CB8AC3E}">
        <p14:creationId xmlns:p14="http://schemas.microsoft.com/office/powerpoint/2010/main" val="3820877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0476-23F7-CB4C-A967-B34E8C8334E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8B6F677-8F56-4B40-BFE6-CB5A9A9871C2}"/>
              </a:ext>
            </a:extLst>
          </p:cNvPr>
          <p:cNvPicPr>
            <a:picLocks noGrp="1" noChangeAspect="1"/>
          </p:cNvPicPr>
          <p:nvPr>
            <p:ph idx="1"/>
          </p:nvPr>
        </p:nvPicPr>
        <p:blipFill>
          <a:blip r:embed="rId2"/>
          <a:stretch>
            <a:fillRect/>
          </a:stretch>
        </p:blipFill>
        <p:spPr>
          <a:xfrm>
            <a:off x="407773" y="381921"/>
            <a:ext cx="3826840" cy="3189181"/>
          </a:xfrm>
        </p:spPr>
      </p:pic>
      <p:pic>
        <p:nvPicPr>
          <p:cNvPr id="7" name="Picture 6">
            <a:extLst>
              <a:ext uri="{FF2B5EF4-FFF2-40B4-BE49-F238E27FC236}">
                <a16:creationId xmlns:a16="http://schemas.microsoft.com/office/drawing/2014/main" id="{3B902891-1DA7-8B44-8022-593CEC77C20A}"/>
              </a:ext>
            </a:extLst>
          </p:cNvPr>
          <p:cNvPicPr>
            <a:picLocks noChangeAspect="1"/>
          </p:cNvPicPr>
          <p:nvPr/>
        </p:nvPicPr>
        <p:blipFill>
          <a:blip r:embed="rId3"/>
          <a:stretch>
            <a:fillRect/>
          </a:stretch>
        </p:blipFill>
        <p:spPr>
          <a:xfrm>
            <a:off x="5389875" y="416128"/>
            <a:ext cx="3884127" cy="3028543"/>
          </a:xfrm>
          <a:prstGeom prst="rect">
            <a:avLst/>
          </a:prstGeom>
        </p:spPr>
      </p:pic>
      <p:sp>
        <p:nvSpPr>
          <p:cNvPr id="8" name="Left Arrow 7">
            <a:extLst>
              <a:ext uri="{FF2B5EF4-FFF2-40B4-BE49-F238E27FC236}">
                <a16:creationId xmlns:a16="http://schemas.microsoft.com/office/drawing/2014/main" id="{FBEB63D2-B08E-074A-ADE1-56D44B9AC2DF}"/>
              </a:ext>
            </a:extLst>
          </p:cNvPr>
          <p:cNvSpPr/>
          <p:nvPr/>
        </p:nvSpPr>
        <p:spPr>
          <a:xfrm>
            <a:off x="4276687" y="1734195"/>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8DA4220-4AFA-7243-9D09-BAEDA993D55B}"/>
              </a:ext>
            </a:extLst>
          </p:cNvPr>
          <p:cNvSpPr txBox="1"/>
          <p:nvPr/>
        </p:nvSpPr>
        <p:spPr>
          <a:xfrm>
            <a:off x="2217906" y="3803515"/>
            <a:ext cx="3427541" cy="369332"/>
          </a:xfrm>
          <a:prstGeom prst="rect">
            <a:avLst/>
          </a:prstGeom>
          <a:noFill/>
        </p:spPr>
        <p:txBody>
          <a:bodyPr wrap="none" rtlCol="0">
            <a:spAutoFit/>
          </a:bodyPr>
          <a:lstStyle/>
          <a:p>
            <a:r>
              <a:rPr lang="en-US" dirty="0"/>
              <a:t>No noticeable change in shape!</a:t>
            </a:r>
          </a:p>
        </p:txBody>
      </p:sp>
    </p:spTree>
    <p:extLst>
      <p:ext uri="{BB962C8B-B14F-4D97-AF65-F5344CB8AC3E}">
        <p14:creationId xmlns:p14="http://schemas.microsoft.com/office/powerpoint/2010/main" val="3087884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3AF0B-F6D8-CA43-BD4D-908077A8EF8A}"/>
              </a:ext>
            </a:extLst>
          </p:cNvPr>
          <p:cNvSpPr>
            <a:spLocks noGrp="1"/>
          </p:cNvSpPr>
          <p:nvPr>
            <p:ph type="title"/>
          </p:nvPr>
        </p:nvSpPr>
        <p:spPr>
          <a:xfrm>
            <a:off x="655247" y="232922"/>
            <a:ext cx="8596668" cy="1320800"/>
          </a:xfrm>
        </p:spPr>
        <p:txBody>
          <a:bodyPr>
            <a:normAutofit/>
          </a:bodyPr>
          <a:lstStyle/>
          <a:p>
            <a:r>
              <a:rPr lang="en-US" sz="2400" dirty="0"/>
              <a:t>Run 192[00-4]: Chose 192 vs 190 because of better </a:t>
            </a:r>
            <a:r>
              <a:rPr lang="en-US" sz="2400" dirty="0" err="1"/>
              <a:t>stats.Counts</a:t>
            </a:r>
            <a:r>
              <a:rPr lang="en-US" sz="2400" dirty="0"/>
              <a:t> get lower for higher intensities</a:t>
            </a:r>
          </a:p>
        </p:txBody>
      </p:sp>
      <p:pic>
        <p:nvPicPr>
          <p:cNvPr id="5" name="Content Placeholder 4">
            <a:extLst>
              <a:ext uri="{FF2B5EF4-FFF2-40B4-BE49-F238E27FC236}">
                <a16:creationId xmlns:a16="http://schemas.microsoft.com/office/drawing/2014/main" id="{4B045998-8E1B-B844-AB85-FCE7CDC85959}"/>
              </a:ext>
            </a:extLst>
          </p:cNvPr>
          <p:cNvPicPr>
            <a:picLocks noGrp="1" noChangeAspect="1"/>
          </p:cNvPicPr>
          <p:nvPr>
            <p:ph idx="1"/>
          </p:nvPr>
        </p:nvPicPr>
        <p:blipFill>
          <a:blip r:embed="rId2"/>
          <a:stretch>
            <a:fillRect/>
          </a:stretch>
        </p:blipFill>
        <p:spPr>
          <a:xfrm>
            <a:off x="490516" y="1529556"/>
            <a:ext cx="3657600" cy="2400300"/>
          </a:xfrm>
        </p:spPr>
      </p:pic>
      <p:pic>
        <p:nvPicPr>
          <p:cNvPr id="7170" name="Picture 2" descr="https://lh6.googleusercontent.com/L9Ewgy7Tigg8fDvCuVGtw2RZNUUeT0adNkOtvwgK6kUSWBD4W3cNRuCx83wSI0ZAREHVNEq_LfCGxNcapvm7E3t2qTH2H_AVsQs4sAMk3VvqmTEXooC1c4FW_pX3mEqwd0Lu">
            <a:extLst>
              <a:ext uri="{FF2B5EF4-FFF2-40B4-BE49-F238E27FC236}">
                <a16:creationId xmlns:a16="http://schemas.microsoft.com/office/drawing/2014/main" id="{A524D362-0E25-3444-814E-289CA1CEC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581" y="1085850"/>
            <a:ext cx="6281994" cy="38627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348AAA-F10C-D84C-B9DD-D6AE7B76B6AD}"/>
              </a:ext>
            </a:extLst>
          </p:cNvPr>
          <p:cNvSpPr txBox="1"/>
          <p:nvPr/>
        </p:nvSpPr>
        <p:spPr>
          <a:xfrm>
            <a:off x="4460789" y="2261286"/>
            <a:ext cx="391454" cy="369332"/>
          </a:xfrm>
          <a:prstGeom prst="rect">
            <a:avLst/>
          </a:prstGeom>
          <a:noFill/>
        </p:spPr>
        <p:txBody>
          <a:bodyPr wrap="none" rtlCol="0">
            <a:spAutoFit/>
          </a:bodyPr>
          <a:lstStyle/>
          <a:p>
            <a:r>
              <a:rPr lang="en-US" dirty="0"/>
              <a:t>vs</a:t>
            </a:r>
          </a:p>
        </p:txBody>
      </p:sp>
      <p:pic>
        <p:nvPicPr>
          <p:cNvPr id="8" name="Picture 7">
            <a:extLst>
              <a:ext uri="{FF2B5EF4-FFF2-40B4-BE49-F238E27FC236}">
                <a16:creationId xmlns:a16="http://schemas.microsoft.com/office/drawing/2014/main" id="{3B151949-F972-EC4E-AAFF-B23DD8BF9CBB}"/>
              </a:ext>
            </a:extLst>
          </p:cNvPr>
          <p:cNvPicPr>
            <a:picLocks noChangeAspect="1"/>
          </p:cNvPicPr>
          <p:nvPr/>
        </p:nvPicPr>
        <p:blipFill>
          <a:blip r:embed="rId4"/>
          <a:stretch>
            <a:fillRect/>
          </a:stretch>
        </p:blipFill>
        <p:spPr>
          <a:xfrm>
            <a:off x="646853" y="4024185"/>
            <a:ext cx="3657600" cy="2743200"/>
          </a:xfrm>
          <a:prstGeom prst="rect">
            <a:avLst/>
          </a:prstGeom>
        </p:spPr>
      </p:pic>
      <p:sp>
        <p:nvSpPr>
          <p:cNvPr id="9" name="TextBox 8">
            <a:extLst>
              <a:ext uri="{FF2B5EF4-FFF2-40B4-BE49-F238E27FC236}">
                <a16:creationId xmlns:a16="http://schemas.microsoft.com/office/drawing/2014/main" id="{9B32A32E-78C7-6643-BB29-9A87831784CB}"/>
              </a:ext>
            </a:extLst>
          </p:cNvPr>
          <p:cNvSpPr txBox="1"/>
          <p:nvPr/>
        </p:nvSpPr>
        <p:spPr>
          <a:xfrm>
            <a:off x="5177481" y="5189838"/>
            <a:ext cx="5516254" cy="1200329"/>
          </a:xfrm>
          <a:prstGeom prst="rect">
            <a:avLst/>
          </a:prstGeom>
          <a:noFill/>
        </p:spPr>
        <p:txBody>
          <a:bodyPr wrap="none" rtlCol="0">
            <a:spAutoFit/>
          </a:bodyPr>
          <a:lstStyle/>
          <a:p>
            <a:r>
              <a:rPr lang="en-US" dirty="0"/>
              <a:t>Does not show any pileup for peak as well </a:t>
            </a:r>
          </a:p>
          <a:p>
            <a:r>
              <a:rPr lang="en-US" dirty="0"/>
              <a:t>as any other angles in the 4w or 6w region . </a:t>
            </a:r>
          </a:p>
          <a:p>
            <a:r>
              <a:rPr lang="en-US" dirty="0"/>
              <a:t>Same for </a:t>
            </a:r>
            <a:r>
              <a:rPr lang="en-US" dirty="0" err="1"/>
              <a:t>Bjoern</a:t>
            </a:r>
            <a:r>
              <a:rPr lang="en-US" dirty="0"/>
              <a:t> for whole run~= mine for peak and</a:t>
            </a:r>
          </a:p>
          <a:p>
            <a:r>
              <a:rPr lang="en-US" dirty="0"/>
              <a:t>angles near peak.</a:t>
            </a:r>
          </a:p>
        </p:txBody>
      </p:sp>
    </p:spTree>
    <p:extLst>
      <p:ext uri="{BB962C8B-B14F-4D97-AF65-F5344CB8AC3E}">
        <p14:creationId xmlns:p14="http://schemas.microsoft.com/office/powerpoint/2010/main" val="403922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82FE-4605-C746-9921-AFBACE9C06DB}"/>
              </a:ext>
            </a:extLst>
          </p:cNvPr>
          <p:cNvSpPr>
            <a:spLocks noGrp="1"/>
          </p:cNvSpPr>
          <p:nvPr>
            <p:ph type="title"/>
          </p:nvPr>
        </p:nvSpPr>
        <p:spPr>
          <a:xfrm>
            <a:off x="4061618" y="609600"/>
            <a:ext cx="5212383" cy="1320800"/>
          </a:xfrm>
        </p:spPr>
        <p:txBody>
          <a:bodyPr>
            <a:normAutofit/>
          </a:bodyPr>
          <a:lstStyle/>
          <a:p>
            <a:r>
              <a:rPr lang="en-US" sz="1600" dirty="0" err="1"/>
              <a:t>Bjoern’s</a:t>
            </a:r>
            <a:r>
              <a:rPr lang="en-US" sz="1600" dirty="0"/>
              <a:t> error bars still a little larger than mine. Could not export GUI RC. Refer to snapshot in the last slide. Error should be primarily due to </a:t>
            </a:r>
            <a:r>
              <a:rPr lang="en-US" sz="1600" dirty="0" err="1"/>
              <a:t>couting</a:t>
            </a:r>
            <a:r>
              <a:rPr lang="en-US" sz="1600" dirty="0"/>
              <a:t> stat. </a:t>
            </a:r>
          </a:p>
        </p:txBody>
      </p:sp>
      <p:pic>
        <p:nvPicPr>
          <p:cNvPr id="5" name="Content Placeholder 4">
            <a:extLst>
              <a:ext uri="{FF2B5EF4-FFF2-40B4-BE49-F238E27FC236}">
                <a16:creationId xmlns:a16="http://schemas.microsoft.com/office/drawing/2014/main" id="{8DD1D287-EC1C-4549-99E3-E1A4D7119CC0}"/>
              </a:ext>
            </a:extLst>
          </p:cNvPr>
          <p:cNvPicPr>
            <a:picLocks noGrp="1" noChangeAspect="1"/>
          </p:cNvPicPr>
          <p:nvPr>
            <p:ph idx="1"/>
          </p:nvPr>
        </p:nvPicPr>
        <p:blipFill>
          <a:blip r:embed="rId2"/>
          <a:stretch>
            <a:fillRect/>
          </a:stretch>
        </p:blipFill>
        <p:spPr>
          <a:xfrm>
            <a:off x="128415" y="284206"/>
            <a:ext cx="3933203" cy="3080951"/>
          </a:xfrm>
        </p:spPr>
      </p:pic>
      <p:pic>
        <p:nvPicPr>
          <p:cNvPr id="7" name="Picture 6">
            <a:extLst>
              <a:ext uri="{FF2B5EF4-FFF2-40B4-BE49-F238E27FC236}">
                <a16:creationId xmlns:a16="http://schemas.microsoft.com/office/drawing/2014/main" id="{8B94C4D3-4EAE-B64C-BF68-909492A2063E}"/>
              </a:ext>
            </a:extLst>
          </p:cNvPr>
          <p:cNvPicPr>
            <a:picLocks noChangeAspect="1"/>
          </p:cNvPicPr>
          <p:nvPr/>
        </p:nvPicPr>
        <p:blipFill>
          <a:blip r:embed="rId3"/>
          <a:stretch>
            <a:fillRect/>
          </a:stretch>
        </p:blipFill>
        <p:spPr>
          <a:xfrm>
            <a:off x="597243" y="3690550"/>
            <a:ext cx="3987114" cy="2907957"/>
          </a:xfrm>
          <a:prstGeom prst="rect">
            <a:avLst/>
          </a:prstGeom>
        </p:spPr>
      </p:pic>
      <p:pic>
        <p:nvPicPr>
          <p:cNvPr id="9" name="Picture 8">
            <a:extLst>
              <a:ext uri="{FF2B5EF4-FFF2-40B4-BE49-F238E27FC236}">
                <a16:creationId xmlns:a16="http://schemas.microsoft.com/office/drawing/2014/main" id="{0A29052C-7D82-9A46-BCCF-5642B89BC7D6}"/>
              </a:ext>
            </a:extLst>
          </p:cNvPr>
          <p:cNvPicPr>
            <a:picLocks noChangeAspect="1"/>
          </p:cNvPicPr>
          <p:nvPr/>
        </p:nvPicPr>
        <p:blipFill>
          <a:blip r:embed="rId4"/>
          <a:stretch>
            <a:fillRect/>
          </a:stretch>
        </p:blipFill>
        <p:spPr>
          <a:xfrm>
            <a:off x="5301044" y="3825075"/>
            <a:ext cx="3801763" cy="2907957"/>
          </a:xfrm>
          <a:prstGeom prst="rect">
            <a:avLst/>
          </a:prstGeom>
        </p:spPr>
      </p:pic>
      <p:sp>
        <p:nvSpPr>
          <p:cNvPr id="10" name="Right Arrow 9">
            <a:extLst>
              <a:ext uri="{FF2B5EF4-FFF2-40B4-BE49-F238E27FC236}">
                <a16:creationId xmlns:a16="http://schemas.microsoft.com/office/drawing/2014/main" id="{73DA382C-E242-6845-BE69-BF4011D83E48}"/>
              </a:ext>
            </a:extLst>
          </p:cNvPr>
          <p:cNvSpPr/>
          <p:nvPr/>
        </p:nvSpPr>
        <p:spPr>
          <a:xfrm>
            <a:off x="4360821" y="479442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D1ACFC-6939-9F45-811C-AAECAFD4316D}"/>
              </a:ext>
            </a:extLst>
          </p:cNvPr>
          <p:cNvSpPr txBox="1"/>
          <p:nvPr/>
        </p:nvSpPr>
        <p:spPr>
          <a:xfrm>
            <a:off x="4940232" y="1989961"/>
            <a:ext cx="4333769" cy="1200329"/>
          </a:xfrm>
          <a:prstGeom prst="rect">
            <a:avLst/>
          </a:prstGeom>
          <a:noFill/>
        </p:spPr>
        <p:txBody>
          <a:bodyPr wrap="square" rtlCol="0">
            <a:spAutoFit/>
          </a:bodyPr>
          <a:lstStyle/>
          <a:p>
            <a:r>
              <a:rPr lang="en-US" dirty="0"/>
              <a:t>Plot gets crowded but there is some change in shape with the shoulder becoming more pronounced at higher IPM’s</a:t>
            </a:r>
          </a:p>
        </p:txBody>
      </p:sp>
      <p:sp>
        <p:nvSpPr>
          <p:cNvPr id="12" name="Down Arrow 11">
            <a:extLst>
              <a:ext uri="{FF2B5EF4-FFF2-40B4-BE49-F238E27FC236}">
                <a16:creationId xmlns:a16="http://schemas.microsoft.com/office/drawing/2014/main" id="{97B9EEBE-16ED-7146-83EB-C392ED498A44}"/>
              </a:ext>
            </a:extLst>
          </p:cNvPr>
          <p:cNvSpPr/>
          <p:nvPr/>
        </p:nvSpPr>
        <p:spPr>
          <a:xfrm>
            <a:off x="6864800" y="287320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943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92DF-EC48-6949-ACAE-D59FB573171E}"/>
              </a:ext>
            </a:extLst>
          </p:cNvPr>
          <p:cNvSpPr>
            <a:spLocks noGrp="1"/>
          </p:cNvSpPr>
          <p:nvPr>
            <p:ph type="title"/>
          </p:nvPr>
        </p:nvSpPr>
        <p:spPr/>
        <p:txBody>
          <a:bodyPr/>
          <a:lstStyle/>
          <a:p>
            <a:r>
              <a:rPr lang="en-US" dirty="0"/>
              <a:t>Run 197[660]</a:t>
            </a:r>
          </a:p>
        </p:txBody>
      </p:sp>
      <p:pic>
        <p:nvPicPr>
          <p:cNvPr id="5" name="Content Placeholder 4">
            <a:extLst>
              <a:ext uri="{FF2B5EF4-FFF2-40B4-BE49-F238E27FC236}">
                <a16:creationId xmlns:a16="http://schemas.microsoft.com/office/drawing/2014/main" id="{E51B6BEB-72E1-F24F-BD30-F6F8CDB23250}"/>
              </a:ext>
            </a:extLst>
          </p:cNvPr>
          <p:cNvPicPr>
            <a:picLocks noGrp="1" noChangeAspect="1"/>
          </p:cNvPicPr>
          <p:nvPr>
            <p:ph idx="1"/>
          </p:nvPr>
        </p:nvPicPr>
        <p:blipFill>
          <a:blip r:embed="rId2"/>
          <a:stretch>
            <a:fillRect/>
          </a:stretch>
        </p:blipFill>
        <p:spPr>
          <a:xfrm>
            <a:off x="677334" y="1270000"/>
            <a:ext cx="3657600" cy="2743200"/>
          </a:xfrm>
        </p:spPr>
      </p:pic>
      <p:pic>
        <p:nvPicPr>
          <p:cNvPr id="8194" name="Picture 2" descr="https://lh5.googleusercontent.com/oApeW6WW2n2w8Lc-WxJWC5umvAbIMtkPqa1D_dSpRAEWsBoiI34HxYvWu2kq1j-tZsCwXQckA2xeA9zNVPwpdw1hSlSfasDT35uUaROo5Yrnea6iS9wOhGCxInknZEvQAave">
            <a:extLst>
              <a:ext uri="{FF2B5EF4-FFF2-40B4-BE49-F238E27FC236}">
                <a16:creationId xmlns:a16="http://schemas.microsoft.com/office/drawing/2014/main" id="{B4B2A5ED-9E56-CD44-A2F4-E45BACA03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638" y="194310"/>
            <a:ext cx="6068712" cy="4240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33F91F-CA5E-7343-804D-774F7139BFFB}"/>
              </a:ext>
            </a:extLst>
          </p:cNvPr>
          <p:cNvSpPr txBox="1"/>
          <p:nvPr/>
        </p:nvSpPr>
        <p:spPr>
          <a:xfrm>
            <a:off x="1804086" y="4720281"/>
            <a:ext cx="10312503" cy="646331"/>
          </a:xfrm>
          <a:prstGeom prst="rect">
            <a:avLst/>
          </a:prstGeom>
          <a:noFill/>
        </p:spPr>
        <p:txBody>
          <a:bodyPr wrap="none" rtlCol="0">
            <a:spAutoFit/>
          </a:bodyPr>
          <a:lstStyle/>
          <a:p>
            <a:r>
              <a:rPr lang="en-US" dirty="0"/>
              <a:t>Had to choose entire almost entire droplet at peak to see any signal. At lower angles full droplet.</a:t>
            </a:r>
          </a:p>
          <a:p>
            <a:r>
              <a:rPr lang="en-US" dirty="0"/>
              <a:t>So comparable to </a:t>
            </a:r>
            <a:r>
              <a:rPr lang="en-US" dirty="0" err="1"/>
              <a:t>Bjoerns</a:t>
            </a:r>
            <a:r>
              <a:rPr lang="en-US" dirty="0"/>
              <a:t> for full run at peak angle.</a:t>
            </a:r>
          </a:p>
        </p:txBody>
      </p:sp>
    </p:spTree>
    <p:extLst>
      <p:ext uri="{BB962C8B-B14F-4D97-AF65-F5344CB8AC3E}">
        <p14:creationId xmlns:p14="http://schemas.microsoft.com/office/powerpoint/2010/main" val="3253159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0B38-B940-0F47-A3D2-561E8CD6B1EF}"/>
              </a:ext>
            </a:extLst>
          </p:cNvPr>
          <p:cNvSpPr>
            <a:spLocks noGrp="1"/>
          </p:cNvSpPr>
          <p:nvPr>
            <p:ph type="title"/>
          </p:nvPr>
        </p:nvSpPr>
        <p:spPr>
          <a:xfrm>
            <a:off x="4646140" y="164757"/>
            <a:ext cx="4627862" cy="1320800"/>
          </a:xfrm>
        </p:spPr>
        <p:txBody>
          <a:bodyPr>
            <a:normAutofit fontScale="90000"/>
          </a:bodyPr>
          <a:lstStyle/>
          <a:p>
            <a:r>
              <a:rPr lang="en-US" sz="1600" dirty="0"/>
              <a:t>Comparable to </a:t>
            </a:r>
            <a:r>
              <a:rPr lang="en-US" sz="1600" dirty="0" err="1"/>
              <a:t>Bjoern’s</a:t>
            </a:r>
            <a:r>
              <a:rPr lang="en-US" sz="1600" dirty="0"/>
              <a:t>. His error bars are slightly larger still. Probably because of angle to angle estimation vs shot based . See last slide. </a:t>
            </a:r>
            <a:r>
              <a:rPr lang="en-US" sz="1600" dirty="0">
                <a:solidFill>
                  <a:schemeClr val="accent5"/>
                </a:solidFill>
              </a:rPr>
              <a:t>Its surprising still seeing as his error bar histogram break down shows barely any contribution from anything other than counting stats which is the </a:t>
            </a:r>
            <a:r>
              <a:rPr lang="en-US" sz="1600" dirty="0" err="1">
                <a:solidFill>
                  <a:schemeClr val="accent5"/>
                </a:solidFill>
              </a:rPr>
              <a:t>sqrt</a:t>
            </a:r>
            <a:r>
              <a:rPr lang="en-US" sz="1600" dirty="0">
                <a:solidFill>
                  <a:schemeClr val="accent5"/>
                </a:solidFill>
              </a:rPr>
              <a:t> of the counts themselves. These get much lower at these intensities anyway.</a:t>
            </a:r>
          </a:p>
        </p:txBody>
      </p:sp>
      <p:pic>
        <p:nvPicPr>
          <p:cNvPr id="5" name="Content Placeholder 4">
            <a:extLst>
              <a:ext uri="{FF2B5EF4-FFF2-40B4-BE49-F238E27FC236}">
                <a16:creationId xmlns:a16="http://schemas.microsoft.com/office/drawing/2014/main" id="{3D7C630A-D89D-F14A-98BA-7D098AEE5CF7}"/>
              </a:ext>
            </a:extLst>
          </p:cNvPr>
          <p:cNvPicPr>
            <a:picLocks noGrp="1" noChangeAspect="1"/>
          </p:cNvPicPr>
          <p:nvPr>
            <p:ph idx="1"/>
          </p:nvPr>
        </p:nvPicPr>
        <p:blipFill>
          <a:blip r:embed="rId2"/>
          <a:stretch>
            <a:fillRect/>
          </a:stretch>
        </p:blipFill>
        <p:spPr>
          <a:xfrm>
            <a:off x="119813" y="558800"/>
            <a:ext cx="4526327" cy="2962876"/>
          </a:xfrm>
        </p:spPr>
      </p:pic>
      <p:pic>
        <p:nvPicPr>
          <p:cNvPr id="7" name="Picture 6">
            <a:extLst>
              <a:ext uri="{FF2B5EF4-FFF2-40B4-BE49-F238E27FC236}">
                <a16:creationId xmlns:a16="http://schemas.microsoft.com/office/drawing/2014/main" id="{18A91842-9DFD-F94C-828A-366A92773299}"/>
              </a:ext>
            </a:extLst>
          </p:cNvPr>
          <p:cNvPicPr>
            <a:picLocks noChangeAspect="1"/>
          </p:cNvPicPr>
          <p:nvPr/>
        </p:nvPicPr>
        <p:blipFill>
          <a:blip r:embed="rId3"/>
          <a:stretch>
            <a:fillRect/>
          </a:stretch>
        </p:blipFill>
        <p:spPr>
          <a:xfrm>
            <a:off x="671384" y="3663778"/>
            <a:ext cx="3657600" cy="2743200"/>
          </a:xfrm>
          <a:prstGeom prst="rect">
            <a:avLst/>
          </a:prstGeom>
        </p:spPr>
      </p:pic>
      <p:pic>
        <p:nvPicPr>
          <p:cNvPr id="9" name="Picture 8">
            <a:extLst>
              <a:ext uri="{FF2B5EF4-FFF2-40B4-BE49-F238E27FC236}">
                <a16:creationId xmlns:a16="http://schemas.microsoft.com/office/drawing/2014/main" id="{91B683C6-7F22-014E-90B5-DC23B1C33BAB}"/>
              </a:ext>
            </a:extLst>
          </p:cNvPr>
          <p:cNvPicPr>
            <a:picLocks noChangeAspect="1"/>
          </p:cNvPicPr>
          <p:nvPr/>
        </p:nvPicPr>
        <p:blipFill>
          <a:blip r:embed="rId4"/>
          <a:stretch>
            <a:fillRect/>
          </a:stretch>
        </p:blipFill>
        <p:spPr>
          <a:xfrm>
            <a:off x="4860325" y="3521676"/>
            <a:ext cx="3657600" cy="2743200"/>
          </a:xfrm>
          <a:prstGeom prst="rect">
            <a:avLst/>
          </a:prstGeom>
        </p:spPr>
      </p:pic>
      <p:sp>
        <p:nvSpPr>
          <p:cNvPr id="10" name="Right Arrow 9">
            <a:extLst>
              <a:ext uri="{FF2B5EF4-FFF2-40B4-BE49-F238E27FC236}">
                <a16:creationId xmlns:a16="http://schemas.microsoft.com/office/drawing/2014/main" id="{8387DB32-F1FF-ED4C-B7A3-A376BE51EB90}"/>
              </a:ext>
            </a:extLst>
          </p:cNvPr>
          <p:cNvSpPr/>
          <p:nvPr/>
        </p:nvSpPr>
        <p:spPr>
          <a:xfrm>
            <a:off x="4053016" y="4769708"/>
            <a:ext cx="790833" cy="74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ent-Up Arrow 10">
            <a:extLst>
              <a:ext uri="{FF2B5EF4-FFF2-40B4-BE49-F238E27FC236}">
                <a16:creationId xmlns:a16="http://schemas.microsoft.com/office/drawing/2014/main" id="{444E9392-5B0C-6849-95A7-CDD46A152BEF}"/>
              </a:ext>
            </a:extLst>
          </p:cNvPr>
          <p:cNvSpPr/>
          <p:nvPr/>
        </p:nvSpPr>
        <p:spPr>
          <a:xfrm>
            <a:off x="8328454" y="4275438"/>
            <a:ext cx="864973" cy="56841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4F0BD4B-A6B3-E94A-8D6E-3B35D344C5E1}"/>
              </a:ext>
            </a:extLst>
          </p:cNvPr>
          <p:cNvSpPr txBox="1"/>
          <p:nvPr/>
        </p:nvSpPr>
        <p:spPr>
          <a:xfrm>
            <a:off x="8184292" y="2648115"/>
            <a:ext cx="2706130" cy="2031325"/>
          </a:xfrm>
          <a:prstGeom prst="rect">
            <a:avLst/>
          </a:prstGeom>
          <a:noFill/>
        </p:spPr>
        <p:txBody>
          <a:bodyPr wrap="square" rtlCol="0">
            <a:spAutoFit/>
          </a:bodyPr>
          <a:lstStyle/>
          <a:p>
            <a:r>
              <a:rPr lang="en-US" dirty="0"/>
              <a:t>Plot gets crowded but there might be some change in shape </a:t>
            </a:r>
            <a:r>
              <a:rPr lang="en-US" dirty="0" err="1"/>
              <a:t>here,seen</a:t>
            </a:r>
            <a:r>
              <a:rPr lang="en-US" dirty="0"/>
              <a:t> better in the left plot</a:t>
            </a:r>
          </a:p>
          <a:p>
            <a:endParaRPr lang="en-US" dirty="0"/>
          </a:p>
          <a:p>
            <a:endParaRPr lang="en-US" dirty="0"/>
          </a:p>
        </p:txBody>
      </p:sp>
    </p:spTree>
    <p:extLst>
      <p:ext uri="{BB962C8B-B14F-4D97-AF65-F5344CB8AC3E}">
        <p14:creationId xmlns:p14="http://schemas.microsoft.com/office/powerpoint/2010/main" val="618444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DDB09-D097-DE4E-B91E-AED2D2D7FE2E}"/>
              </a:ext>
            </a:extLst>
          </p:cNvPr>
          <p:cNvSpPr>
            <a:spLocks noGrp="1"/>
          </p:cNvSpPr>
          <p:nvPr>
            <p:ph type="title"/>
          </p:nvPr>
        </p:nvSpPr>
        <p:spPr>
          <a:xfrm>
            <a:off x="132171" y="147638"/>
            <a:ext cx="5924473" cy="1320800"/>
          </a:xfrm>
        </p:spPr>
        <p:txBody>
          <a:bodyPr/>
          <a:lstStyle/>
          <a:p>
            <a:r>
              <a:rPr lang="en-US" dirty="0"/>
              <a:t>Run 202 [331]</a:t>
            </a:r>
          </a:p>
        </p:txBody>
      </p:sp>
      <p:pic>
        <p:nvPicPr>
          <p:cNvPr id="5" name="Content Placeholder 4">
            <a:extLst>
              <a:ext uri="{FF2B5EF4-FFF2-40B4-BE49-F238E27FC236}">
                <a16:creationId xmlns:a16="http://schemas.microsoft.com/office/drawing/2014/main" id="{CD4BBDC0-314F-D34A-BD88-BC39ADF760E5}"/>
              </a:ext>
            </a:extLst>
          </p:cNvPr>
          <p:cNvPicPr>
            <a:picLocks noGrp="1" noChangeAspect="1"/>
          </p:cNvPicPr>
          <p:nvPr>
            <p:ph idx="1"/>
          </p:nvPr>
        </p:nvPicPr>
        <p:blipFill>
          <a:blip r:embed="rId2"/>
          <a:stretch>
            <a:fillRect/>
          </a:stretch>
        </p:blipFill>
        <p:spPr>
          <a:xfrm>
            <a:off x="132171" y="1270000"/>
            <a:ext cx="3657600" cy="2743200"/>
          </a:xfrm>
        </p:spPr>
      </p:pic>
      <p:pic>
        <p:nvPicPr>
          <p:cNvPr id="9218" name="Picture 2" descr="https://lh6.googleusercontent.com/8-fN09uwv0D8ICzaAUUnoVQ6F8Y2se90Q4fYbXZwmyiAJK29ppJjQcAin_yzkIGPv0ypOfwRcVvqWU7V7tmwpXCO0I2rNlscL3rwmgH64axUoMZmyKQjZXDQQ9L4cUfEVV8A">
            <a:extLst>
              <a:ext uri="{FF2B5EF4-FFF2-40B4-BE49-F238E27FC236}">
                <a16:creationId xmlns:a16="http://schemas.microsoft.com/office/drawing/2014/main" id="{2802C245-E9B0-244C-9979-4BB0088C1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9770" y="346075"/>
            <a:ext cx="7294241" cy="4781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9809D9-7808-EF4E-B5D8-B8698AA61499}"/>
              </a:ext>
            </a:extLst>
          </p:cNvPr>
          <p:cNvSpPr txBox="1"/>
          <p:nvPr/>
        </p:nvSpPr>
        <p:spPr>
          <a:xfrm>
            <a:off x="132171" y="4349578"/>
            <a:ext cx="5189608" cy="1477328"/>
          </a:xfrm>
          <a:prstGeom prst="rect">
            <a:avLst/>
          </a:prstGeom>
          <a:noFill/>
        </p:spPr>
        <p:txBody>
          <a:bodyPr wrap="square" rtlCol="0">
            <a:spAutoFit/>
          </a:bodyPr>
          <a:lstStyle/>
          <a:p>
            <a:r>
              <a:rPr lang="en-US" dirty="0"/>
              <a:t>Full </a:t>
            </a:r>
            <a:r>
              <a:rPr lang="en-US" dirty="0" err="1"/>
              <a:t>roi</a:t>
            </a:r>
            <a:r>
              <a:rPr lang="en-US" dirty="0"/>
              <a:t> selection at peak  angle</a:t>
            </a:r>
          </a:p>
          <a:p>
            <a:r>
              <a:rPr lang="en-US" dirty="0"/>
              <a:t>and elsewhere to see good</a:t>
            </a:r>
          </a:p>
          <a:p>
            <a:r>
              <a:rPr lang="en-US" dirty="0"/>
              <a:t> SH signal</a:t>
            </a:r>
          </a:p>
          <a:p>
            <a:r>
              <a:rPr lang="en-US" dirty="0"/>
              <a:t>to get any counts</a:t>
            </a:r>
          </a:p>
          <a:p>
            <a:endParaRPr lang="en-US" dirty="0"/>
          </a:p>
        </p:txBody>
      </p:sp>
    </p:spTree>
    <p:extLst>
      <p:ext uri="{BB962C8B-B14F-4D97-AF65-F5344CB8AC3E}">
        <p14:creationId xmlns:p14="http://schemas.microsoft.com/office/powerpoint/2010/main" val="210746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7916-BE70-2243-ABA0-29F6470F1972}"/>
              </a:ext>
            </a:extLst>
          </p:cNvPr>
          <p:cNvSpPr>
            <a:spLocks noGrp="1"/>
          </p:cNvSpPr>
          <p:nvPr>
            <p:ph type="title"/>
          </p:nvPr>
        </p:nvSpPr>
        <p:spPr>
          <a:xfrm>
            <a:off x="642551" y="189470"/>
            <a:ext cx="8631451" cy="1740930"/>
          </a:xfrm>
        </p:spPr>
        <p:txBody>
          <a:bodyPr/>
          <a:lstStyle/>
          <a:p>
            <a:r>
              <a:rPr lang="en-US" dirty="0"/>
              <a:t>Run 204 [331]</a:t>
            </a:r>
          </a:p>
        </p:txBody>
      </p:sp>
      <p:pic>
        <p:nvPicPr>
          <p:cNvPr id="5" name="Content Placeholder 4">
            <a:extLst>
              <a:ext uri="{FF2B5EF4-FFF2-40B4-BE49-F238E27FC236}">
                <a16:creationId xmlns:a16="http://schemas.microsoft.com/office/drawing/2014/main" id="{33D52B5D-DAAD-E84F-9E50-C91DCBEC5ED6}"/>
              </a:ext>
            </a:extLst>
          </p:cNvPr>
          <p:cNvPicPr>
            <a:picLocks noGrp="1" noChangeAspect="1"/>
          </p:cNvPicPr>
          <p:nvPr>
            <p:ph idx="1"/>
          </p:nvPr>
        </p:nvPicPr>
        <p:blipFill>
          <a:blip r:embed="rId2"/>
          <a:stretch>
            <a:fillRect/>
          </a:stretch>
        </p:blipFill>
        <p:spPr>
          <a:xfrm>
            <a:off x="435576" y="4053016"/>
            <a:ext cx="3657600" cy="2743200"/>
          </a:xfrm>
        </p:spPr>
      </p:pic>
      <p:pic>
        <p:nvPicPr>
          <p:cNvPr id="10242" name="Picture 2" descr="https://lh4.googleusercontent.com/cswKiIJw_dQPzFINCThovLoPzRcn5sHB7W-eZdgcujtfomL94BpfrovnrA3kvnN3xFtKk38GggnCzfGOupMrY2pyqXrGV93DfIG7xrObRZ6K70dN9_xURDn5PNH9ycncoetF">
            <a:extLst>
              <a:ext uri="{FF2B5EF4-FFF2-40B4-BE49-F238E27FC236}">
                <a16:creationId xmlns:a16="http://schemas.microsoft.com/office/drawing/2014/main" id="{199F728D-E276-A54F-9E72-AAD20BABD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826" y="189470"/>
            <a:ext cx="6107991" cy="52351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CC1932-E69A-DA42-A6FC-07BB97F74241}"/>
              </a:ext>
            </a:extLst>
          </p:cNvPr>
          <p:cNvSpPr txBox="1"/>
          <p:nvPr/>
        </p:nvSpPr>
        <p:spPr>
          <a:xfrm>
            <a:off x="4213654" y="5424616"/>
            <a:ext cx="3706190" cy="646331"/>
          </a:xfrm>
          <a:prstGeom prst="rect">
            <a:avLst/>
          </a:prstGeom>
          <a:noFill/>
        </p:spPr>
        <p:txBody>
          <a:bodyPr wrap="square" rtlCol="0">
            <a:spAutoFit/>
          </a:bodyPr>
          <a:lstStyle/>
          <a:p>
            <a:r>
              <a:rPr lang="en-US" dirty="0"/>
              <a:t>Shows very little pileup for both as compared to error in </a:t>
            </a:r>
            <a:r>
              <a:rPr lang="en-US" dirty="0" err="1"/>
              <a:t>poisson</a:t>
            </a:r>
            <a:r>
              <a:rPr lang="en-US" dirty="0"/>
              <a:t>. </a:t>
            </a:r>
          </a:p>
        </p:txBody>
      </p:sp>
      <p:pic>
        <p:nvPicPr>
          <p:cNvPr id="8" name="Picture 7">
            <a:extLst>
              <a:ext uri="{FF2B5EF4-FFF2-40B4-BE49-F238E27FC236}">
                <a16:creationId xmlns:a16="http://schemas.microsoft.com/office/drawing/2014/main" id="{AD8046F1-73C7-6741-A4AD-254286D5FA52}"/>
              </a:ext>
            </a:extLst>
          </p:cNvPr>
          <p:cNvPicPr>
            <a:picLocks noChangeAspect="1"/>
          </p:cNvPicPr>
          <p:nvPr/>
        </p:nvPicPr>
        <p:blipFill>
          <a:blip r:embed="rId4"/>
          <a:stretch>
            <a:fillRect/>
          </a:stretch>
        </p:blipFill>
        <p:spPr>
          <a:xfrm>
            <a:off x="447269" y="1068860"/>
            <a:ext cx="3657600" cy="2743200"/>
          </a:xfrm>
          <a:prstGeom prst="rect">
            <a:avLst/>
          </a:prstGeom>
        </p:spPr>
      </p:pic>
    </p:spTree>
    <p:extLst>
      <p:ext uri="{BB962C8B-B14F-4D97-AF65-F5344CB8AC3E}">
        <p14:creationId xmlns:p14="http://schemas.microsoft.com/office/powerpoint/2010/main" val="2774817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869C-8E27-7942-8CA9-B458288A4596}"/>
              </a:ext>
            </a:extLst>
          </p:cNvPr>
          <p:cNvSpPr>
            <a:spLocks noGrp="1"/>
          </p:cNvSpPr>
          <p:nvPr>
            <p:ph type="title"/>
          </p:nvPr>
        </p:nvSpPr>
        <p:spPr/>
        <p:txBody>
          <a:bodyPr/>
          <a:lstStyle/>
          <a:p>
            <a:r>
              <a:rPr lang="en-US" dirty="0">
                <a:solidFill>
                  <a:schemeClr val="tx1"/>
                </a:solidFill>
              </a:rPr>
              <a:t>How to generate the rocking curves</a:t>
            </a:r>
          </a:p>
        </p:txBody>
      </p:sp>
      <p:sp>
        <p:nvSpPr>
          <p:cNvPr id="3" name="Content Placeholder 2">
            <a:extLst>
              <a:ext uri="{FF2B5EF4-FFF2-40B4-BE49-F238E27FC236}">
                <a16:creationId xmlns:a16="http://schemas.microsoft.com/office/drawing/2014/main" id="{763D724A-50C0-CB43-AC4E-A817A338F2BC}"/>
              </a:ext>
            </a:extLst>
          </p:cNvPr>
          <p:cNvSpPr>
            <a:spLocks noGrp="1"/>
          </p:cNvSpPr>
          <p:nvPr>
            <p:ph idx="1"/>
          </p:nvPr>
        </p:nvSpPr>
        <p:spPr/>
        <p:txBody>
          <a:bodyPr>
            <a:normAutofit lnSpcReduction="10000"/>
          </a:bodyPr>
          <a:lstStyle/>
          <a:p>
            <a:r>
              <a:rPr lang="en-US" sz="1050" dirty="0"/>
              <a:t>Exclude all shots that have an </a:t>
            </a:r>
            <a:r>
              <a:rPr lang="en-US" sz="1050" dirty="0" err="1"/>
              <a:t>ipm</a:t>
            </a:r>
            <a:r>
              <a:rPr lang="en-US" sz="1050" dirty="0"/>
              <a:t> value below 0.1 .These are classified as empty shots. This is different from filtering by </a:t>
            </a:r>
            <a:r>
              <a:rPr lang="en-US" sz="1050" dirty="0" err="1"/>
              <a:t>ipm</a:t>
            </a:r>
            <a:r>
              <a:rPr lang="en-US" sz="1050" dirty="0"/>
              <a:t> bins. That happens in addition to this.</a:t>
            </a:r>
          </a:p>
          <a:p>
            <a:r>
              <a:rPr lang="en-US" sz="1200" dirty="0"/>
              <a:t>Counting the number of hits at each unique angle</a:t>
            </a:r>
          </a:p>
          <a:p>
            <a:pPr marL="0" indent="0">
              <a:buNone/>
            </a:pPr>
            <a:r>
              <a:rPr lang="en-US" sz="1200" dirty="0"/>
              <a:t>       (</a:t>
            </a:r>
            <a:r>
              <a:rPr lang="en-US" sz="1200" dirty="0" err="1"/>
              <a:t>i</a:t>
            </a:r>
            <a:r>
              <a:rPr lang="en-US" sz="1200" dirty="0"/>
              <a:t>) collect all unique angles where </a:t>
            </a:r>
            <a:r>
              <a:rPr lang="en-US" sz="1200" dirty="0" err="1"/>
              <a:t>scanvar</a:t>
            </a:r>
            <a:r>
              <a:rPr lang="en-US" sz="1200" dirty="0"/>
              <a:t>=</a:t>
            </a:r>
            <a:r>
              <a:rPr lang="en-US" sz="1200" dirty="0" err="1"/>
              <a:t>scanvar-unique.Scanvar</a:t>
            </a:r>
            <a:r>
              <a:rPr lang="en-US" sz="1200" dirty="0"/>
              <a:t> is a linear array which is the same size as ipm2.Likewise </a:t>
            </a:r>
            <a:r>
              <a:rPr lang="en-US" sz="1200" dirty="0" err="1"/>
              <a:t>adu</a:t>
            </a:r>
            <a:r>
              <a:rPr lang="en-US" sz="1200" dirty="0"/>
              <a:t> ,</a:t>
            </a:r>
            <a:r>
              <a:rPr lang="en-US" sz="1200" dirty="0" err="1"/>
              <a:t>xdrop</a:t>
            </a:r>
            <a:r>
              <a:rPr lang="en-US" sz="1200" dirty="0"/>
              <a:t> and </a:t>
            </a:r>
            <a:r>
              <a:rPr lang="en-US" sz="1200" dirty="0" err="1"/>
              <a:t>ydrop</a:t>
            </a:r>
            <a:r>
              <a:rPr lang="en-US" sz="1200" dirty="0"/>
              <a:t> enlist the </a:t>
            </a:r>
            <a:r>
              <a:rPr lang="en-US" sz="1200" dirty="0" err="1"/>
              <a:t>adu</a:t>
            </a:r>
            <a:r>
              <a:rPr lang="en-US" sz="1200" dirty="0"/>
              <a:t>-values ,x and y position of the droplet for each run.</a:t>
            </a:r>
          </a:p>
          <a:p>
            <a:pPr marL="0" indent="0">
              <a:buNone/>
            </a:pPr>
            <a:r>
              <a:rPr lang="en-US" sz="1200" dirty="0"/>
              <a:t>      (ii) Now apply the IPM filter. Several IPM filters have been applied to the rocking curves to rule out large </a:t>
            </a:r>
            <a:r>
              <a:rPr lang="en-US" sz="1200" dirty="0" err="1"/>
              <a:t>errorbars</a:t>
            </a:r>
            <a:r>
              <a:rPr lang="en-US" sz="1200" dirty="0"/>
              <a:t> or interesting features that might scale by </a:t>
            </a:r>
            <a:r>
              <a:rPr lang="en-US" sz="1200" dirty="0" err="1"/>
              <a:t>energy.Apply</a:t>
            </a:r>
            <a:r>
              <a:rPr lang="en-US" sz="1200" dirty="0"/>
              <a:t> filter to IPM3 after converting bin boundary values from ipm2 to ipm3.</a:t>
            </a:r>
          </a:p>
          <a:p>
            <a:pPr marL="0" indent="0">
              <a:buNone/>
            </a:pPr>
            <a:r>
              <a:rPr lang="en-US" sz="1200" dirty="0"/>
              <a:t>      (iii)Collect all ADU rows ,</a:t>
            </a:r>
            <a:r>
              <a:rPr lang="en-US" sz="1200" dirty="0" err="1"/>
              <a:t>xdrop</a:t>
            </a:r>
            <a:r>
              <a:rPr lang="en-US" sz="1200" dirty="0"/>
              <a:t> and </a:t>
            </a:r>
            <a:r>
              <a:rPr lang="en-US" sz="1200" dirty="0" err="1"/>
              <a:t>ydrop</a:t>
            </a:r>
            <a:r>
              <a:rPr lang="en-US" sz="1200" dirty="0"/>
              <a:t> that correspond to the IPM filter </a:t>
            </a:r>
            <a:r>
              <a:rPr lang="en-US" sz="1200" dirty="0" err="1"/>
              <a:t>range.Notice</a:t>
            </a:r>
            <a:r>
              <a:rPr lang="en-US" sz="1200" dirty="0"/>
              <a:t> how all three matrices will have the same dimensions.</a:t>
            </a:r>
          </a:p>
          <a:p>
            <a:pPr marL="0" indent="0">
              <a:buNone/>
            </a:pPr>
            <a:r>
              <a:rPr lang="en-US" sz="1200" dirty="0"/>
              <a:t>      (iv) You can either choose to create a dummy matrix of ones of the same dimension as the </a:t>
            </a:r>
            <a:r>
              <a:rPr lang="en-US" sz="1200" dirty="0" err="1"/>
              <a:t>adu</a:t>
            </a:r>
            <a:r>
              <a:rPr lang="en-US" sz="1200" dirty="0"/>
              <a:t> matrix and sum over it or flatten all three matrices mentioned in (iii) post filtering to a linear matrix. Find the length of the flattened matrix after counting up how many fall within </a:t>
            </a:r>
            <a:r>
              <a:rPr lang="en-US" sz="1200" dirty="0" err="1"/>
              <a:t>shg</a:t>
            </a:r>
            <a:r>
              <a:rPr lang="en-US" sz="1200" dirty="0"/>
              <a:t> </a:t>
            </a:r>
            <a:r>
              <a:rPr lang="en-US" sz="1200" dirty="0" err="1"/>
              <a:t>adu</a:t>
            </a:r>
            <a:r>
              <a:rPr lang="en-US" sz="1200" dirty="0"/>
              <a:t> values and that gives you the number of </a:t>
            </a:r>
            <a:r>
              <a:rPr lang="en-US" sz="1200" dirty="0" err="1"/>
              <a:t>shg</a:t>
            </a:r>
            <a:r>
              <a:rPr lang="en-US" sz="1200" dirty="0"/>
              <a:t> </a:t>
            </a:r>
            <a:r>
              <a:rPr lang="en-US" sz="1200" dirty="0" err="1"/>
              <a:t>counts.Normalize</a:t>
            </a:r>
            <a:r>
              <a:rPr lang="en-US" sz="1200" dirty="0"/>
              <a:t> by dividing by the number of unique angles which because of the reason mentioned in (</a:t>
            </a:r>
            <a:r>
              <a:rPr lang="en-US" sz="1200" dirty="0" err="1"/>
              <a:t>i</a:t>
            </a:r>
            <a:r>
              <a:rPr lang="en-US" sz="1200" dirty="0"/>
              <a:t>) is the same as the length of the </a:t>
            </a:r>
            <a:r>
              <a:rPr lang="en-US" sz="1200" dirty="0" err="1"/>
              <a:t>ipm</a:t>
            </a:r>
            <a:r>
              <a:rPr lang="en-US" sz="1200" dirty="0"/>
              <a:t> matrix post </a:t>
            </a:r>
            <a:r>
              <a:rPr lang="en-US" sz="1200" dirty="0" err="1"/>
              <a:t>filtering.If</a:t>
            </a:r>
            <a:r>
              <a:rPr lang="en-US" sz="1200" dirty="0"/>
              <a:t> using the dummy array take sum(sum(M)) since the matrix will be 2d. Normalize the same way. Units will be </a:t>
            </a:r>
            <a:r>
              <a:rPr lang="en-US" sz="1200" dirty="0" err="1"/>
              <a:t>shg</a:t>
            </a:r>
            <a:r>
              <a:rPr lang="en-US" sz="1200" dirty="0"/>
              <a:t> counts/</a:t>
            </a:r>
            <a:r>
              <a:rPr lang="en-US" sz="1200" dirty="0" err="1"/>
              <a:t>shot@unique</a:t>
            </a:r>
            <a:r>
              <a:rPr lang="en-US" sz="1200" dirty="0"/>
              <a:t> angles.</a:t>
            </a:r>
          </a:p>
          <a:p>
            <a:pPr marL="0" indent="0">
              <a:buNone/>
            </a:pPr>
            <a:r>
              <a:rPr lang="en-US" sz="1200" dirty="0" err="1"/>
              <a:t>Conts</a:t>
            </a:r>
            <a:r>
              <a:rPr lang="en-US" sz="1200" dirty="0"/>
              <a:t>…    </a:t>
            </a:r>
          </a:p>
          <a:p>
            <a:pPr marL="0" indent="0">
              <a:buNone/>
            </a:pPr>
            <a:endParaRPr lang="en-US" sz="1200" dirty="0"/>
          </a:p>
          <a:p>
            <a:pPr marL="0" indent="0">
              <a:buNone/>
            </a:pPr>
            <a:endParaRPr lang="en-US" sz="1200" dirty="0"/>
          </a:p>
        </p:txBody>
      </p:sp>
    </p:spTree>
    <p:extLst>
      <p:ext uri="{BB962C8B-B14F-4D97-AF65-F5344CB8AC3E}">
        <p14:creationId xmlns:p14="http://schemas.microsoft.com/office/powerpoint/2010/main" val="3125039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3DE64-3662-6148-B3CD-1D03AE9F3B0A}"/>
              </a:ext>
            </a:extLst>
          </p:cNvPr>
          <p:cNvSpPr>
            <a:spLocks noGrp="1"/>
          </p:cNvSpPr>
          <p:nvPr>
            <p:ph type="title"/>
          </p:nvPr>
        </p:nvSpPr>
        <p:spPr>
          <a:xfrm>
            <a:off x="4794422" y="609600"/>
            <a:ext cx="4479580" cy="1320800"/>
          </a:xfrm>
        </p:spPr>
        <p:txBody>
          <a:bodyPr>
            <a:normAutofit/>
          </a:bodyPr>
          <a:lstStyle/>
          <a:p>
            <a:r>
              <a:rPr lang="en-US" sz="1400" dirty="0" err="1"/>
              <a:t>Bjoern’s</a:t>
            </a:r>
            <a:r>
              <a:rPr lang="en-US" sz="1400" dirty="0"/>
              <a:t> error bars are still larger  for both runs !</a:t>
            </a:r>
          </a:p>
        </p:txBody>
      </p:sp>
      <p:pic>
        <p:nvPicPr>
          <p:cNvPr id="5" name="Content Placeholder 4">
            <a:extLst>
              <a:ext uri="{FF2B5EF4-FFF2-40B4-BE49-F238E27FC236}">
                <a16:creationId xmlns:a16="http://schemas.microsoft.com/office/drawing/2014/main" id="{645DD525-04E4-2B4E-8E6B-BE2124EF1A62}"/>
              </a:ext>
            </a:extLst>
          </p:cNvPr>
          <p:cNvPicPr>
            <a:picLocks noGrp="1" noChangeAspect="1"/>
          </p:cNvPicPr>
          <p:nvPr>
            <p:ph idx="1"/>
          </p:nvPr>
        </p:nvPicPr>
        <p:blipFill>
          <a:blip r:embed="rId2"/>
          <a:stretch>
            <a:fillRect/>
          </a:stretch>
        </p:blipFill>
        <p:spPr>
          <a:xfrm>
            <a:off x="677334" y="609600"/>
            <a:ext cx="3657600" cy="2743200"/>
          </a:xfrm>
        </p:spPr>
      </p:pic>
      <p:pic>
        <p:nvPicPr>
          <p:cNvPr id="9" name="Picture 8">
            <a:extLst>
              <a:ext uri="{FF2B5EF4-FFF2-40B4-BE49-F238E27FC236}">
                <a16:creationId xmlns:a16="http://schemas.microsoft.com/office/drawing/2014/main" id="{D1E45FC0-6D45-2841-A69C-EC40611CCCE7}"/>
              </a:ext>
            </a:extLst>
          </p:cNvPr>
          <p:cNvPicPr>
            <a:picLocks noChangeAspect="1"/>
          </p:cNvPicPr>
          <p:nvPr/>
        </p:nvPicPr>
        <p:blipFill>
          <a:blip r:embed="rId3"/>
          <a:stretch>
            <a:fillRect/>
          </a:stretch>
        </p:blipFill>
        <p:spPr>
          <a:xfrm>
            <a:off x="4794422" y="1005016"/>
            <a:ext cx="3657600" cy="2743200"/>
          </a:xfrm>
          <a:prstGeom prst="rect">
            <a:avLst/>
          </a:prstGeom>
        </p:spPr>
      </p:pic>
      <p:pic>
        <p:nvPicPr>
          <p:cNvPr id="11" name="Picture 10">
            <a:extLst>
              <a:ext uri="{FF2B5EF4-FFF2-40B4-BE49-F238E27FC236}">
                <a16:creationId xmlns:a16="http://schemas.microsoft.com/office/drawing/2014/main" id="{213520AD-F740-3F4A-B447-A0D04000B048}"/>
              </a:ext>
            </a:extLst>
          </p:cNvPr>
          <p:cNvPicPr>
            <a:picLocks noChangeAspect="1"/>
          </p:cNvPicPr>
          <p:nvPr/>
        </p:nvPicPr>
        <p:blipFill>
          <a:blip r:embed="rId4"/>
          <a:stretch>
            <a:fillRect/>
          </a:stretch>
        </p:blipFill>
        <p:spPr>
          <a:xfrm>
            <a:off x="1065899" y="3748216"/>
            <a:ext cx="3657600" cy="2743200"/>
          </a:xfrm>
          <a:prstGeom prst="rect">
            <a:avLst/>
          </a:prstGeom>
        </p:spPr>
      </p:pic>
      <p:sp>
        <p:nvSpPr>
          <p:cNvPr id="12" name="TextBox 11">
            <a:extLst>
              <a:ext uri="{FF2B5EF4-FFF2-40B4-BE49-F238E27FC236}">
                <a16:creationId xmlns:a16="http://schemas.microsoft.com/office/drawing/2014/main" id="{26C834D1-1408-1543-B430-EBD91CED69FF}"/>
              </a:ext>
            </a:extLst>
          </p:cNvPr>
          <p:cNvSpPr txBox="1"/>
          <p:nvPr/>
        </p:nvSpPr>
        <p:spPr>
          <a:xfrm>
            <a:off x="5622324" y="4806778"/>
            <a:ext cx="6710491" cy="646331"/>
          </a:xfrm>
          <a:prstGeom prst="rect">
            <a:avLst/>
          </a:prstGeom>
          <a:noFill/>
        </p:spPr>
        <p:txBody>
          <a:bodyPr wrap="none" rtlCol="0">
            <a:spAutoFit/>
          </a:bodyPr>
          <a:lstStyle/>
          <a:p>
            <a:r>
              <a:rPr lang="en-US" dirty="0"/>
              <a:t>There might be some change in shape here as </a:t>
            </a:r>
            <a:r>
              <a:rPr lang="en-US" dirty="0" err="1"/>
              <a:t>well!Better</a:t>
            </a:r>
            <a:r>
              <a:rPr lang="en-US" dirty="0"/>
              <a:t> seen</a:t>
            </a:r>
          </a:p>
          <a:p>
            <a:r>
              <a:rPr lang="en-US" dirty="0"/>
              <a:t>In Run 200 with 113</a:t>
            </a:r>
          </a:p>
        </p:txBody>
      </p:sp>
    </p:spTree>
    <p:extLst>
      <p:ext uri="{BB962C8B-B14F-4D97-AF65-F5344CB8AC3E}">
        <p14:creationId xmlns:p14="http://schemas.microsoft.com/office/powerpoint/2010/main" val="2197065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B05F-9B37-284D-9F73-2E5DC0595BB0}"/>
              </a:ext>
            </a:extLst>
          </p:cNvPr>
          <p:cNvSpPr>
            <a:spLocks noGrp="1"/>
          </p:cNvSpPr>
          <p:nvPr>
            <p:ph type="title"/>
          </p:nvPr>
        </p:nvSpPr>
        <p:spPr/>
        <p:txBody>
          <a:bodyPr/>
          <a:lstStyle/>
          <a:p>
            <a:r>
              <a:rPr lang="en-US" dirty="0"/>
              <a:t>Run 200[113] </a:t>
            </a:r>
          </a:p>
        </p:txBody>
      </p:sp>
      <p:pic>
        <p:nvPicPr>
          <p:cNvPr id="5" name="Content Placeholder 4">
            <a:extLst>
              <a:ext uri="{FF2B5EF4-FFF2-40B4-BE49-F238E27FC236}">
                <a16:creationId xmlns:a16="http://schemas.microsoft.com/office/drawing/2014/main" id="{30CA1958-28D7-D248-AFCE-9B256C431DA2}"/>
              </a:ext>
            </a:extLst>
          </p:cNvPr>
          <p:cNvPicPr>
            <a:picLocks noGrp="1" noChangeAspect="1"/>
          </p:cNvPicPr>
          <p:nvPr>
            <p:ph idx="1"/>
          </p:nvPr>
        </p:nvPicPr>
        <p:blipFill>
          <a:blip r:embed="rId2"/>
          <a:stretch>
            <a:fillRect/>
          </a:stretch>
        </p:blipFill>
        <p:spPr>
          <a:xfrm>
            <a:off x="206310" y="1432246"/>
            <a:ext cx="3657600" cy="2743200"/>
          </a:xfrm>
        </p:spPr>
      </p:pic>
      <p:pic>
        <p:nvPicPr>
          <p:cNvPr id="11266" name="Picture 2" descr="https://lh6.googleusercontent.com/iG5PHQWjrCtNJyHiau7HWgvO6SbCK4f__6XPmjKWNIh8mq-DvyP8XPvjx3hIoVdpSLCS_eRr93Qpu4CbTOOgZrRNihZeG5XMShTwV373-EAA8LxzlGGaUwHTdqaBwItjAcSO">
            <a:extLst>
              <a:ext uri="{FF2B5EF4-FFF2-40B4-BE49-F238E27FC236}">
                <a16:creationId xmlns:a16="http://schemas.microsoft.com/office/drawing/2014/main" id="{EB57B148-023D-F54E-944D-B3E770168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10" y="320137"/>
            <a:ext cx="7675833" cy="61642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B39698-7ADF-A745-90A8-7D8FBB76BD44}"/>
              </a:ext>
            </a:extLst>
          </p:cNvPr>
          <p:cNvSpPr txBox="1"/>
          <p:nvPr/>
        </p:nvSpPr>
        <p:spPr>
          <a:xfrm>
            <a:off x="889686" y="5053914"/>
            <a:ext cx="2965877" cy="646331"/>
          </a:xfrm>
          <a:prstGeom prst="rect">
            <a:avLst/>
          </a:prstGeom>
          <a:noFill/>
        </p:spPr>
        <p:txBody>
          <a:bodyPr wrap="none" rtlCol="0">
            <a:spAutoFit/>
          </a:bodyPr>
          <a:lstStyle/>
          <a:p>
            <a:r>
              <a:rPr lang="en-US" dirty="0"/>
              <a:t>Was able to get signal with</a:t>
            </a:r>
          </a:p>
          <a:p>
            <a:r>
              <a:rPr lang="en-US" dirty="0"/>
              <a:t>Smaller </a:t>
            </a:r>
            <a:r>
              <a:rPr lang="en-US" dirty="0" err="1"/>
              <a:t>Roi</a:t>
            </a:r>
            <a:endParaRPr lang="en-US" dirty="0"/>
          </a:p>
        </p:txBody>
      </p:sp>
    </p:spTree>
    <p:extLst>
      <p:ext uri="{BB962C8B-B14F-4D97-AF65-F5344CB8AC3E}">
        <p14:creationId xmlns:p14="http://schemas.microsoft.com/office/powerpoint/2010/main" val="2722781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F4AF-B4F6-0E40-82FE-FC4931B07AB5}"/>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33CD906-5DA2-794F-8EBE-2FBD2BE6EE95}"/>
              </a:ext>
            </a:extLst>
          </p:cNvPr>
          <p:cNvPicPr>
            <a:picLocks noGrp="1" noChangeAspect="1"/>
          </p:cNvPicPr>
          <p:nvPr>
            <p:ph idx="1"/>
          </p:nvPr>
        </p:nvPicPr>
        <p:blipFill>
          <a:blip r:embed="rId2"/>
          <a:stretch>
            <a:fillRect/>
          </a:stretch>
        </p:blipFill>
        <p:spPr>
          <a:xfrm>
            <a:off x="206311" y="456063"/>
            <a:ext cx="3657600" cy="2743200"/>
          </a:xfrm>
        </p:spPr>
      </p:pic>
      <p:pic>
        <p:nvPicPr>
          <p:cNvPr id="7" name="Picture 6">
            <a:extLst>
              <a:ext uri="{FF2B5EF4-FFF2-40B4-BE49-F238E27FC236}">
                <a16:creationId xmlns:a16="http://schemas.microsoft.com/office/drawing/2014/main" id="{1E065CC2-357B-A64A-99E8-58A907C4E6C6}"/>
              </a:ext>
            </a:extLst>
          </p:cNvPr>
          <p:cNvPicPr>
            <a:picLocks noChangeAspect="1"/>
          </p:cNvPicPr>
          <p:nvPr/>
        </p:nvPicPr>
        <p:blipFill>
          <a:blip r:embed="rId3"/>
          <a:stretch>
            <a:fillRect/>
          </a:stretch>
        </p:blipFill>
        <p:spPr>
          <a:xfrm>
            <a:off x="3863911" y="557427"/>
            <a:ext cx="3657600" cy="2743200"/>
          </a:xfrm>
          <a:prstGeom prst="rect">
            <a:avLst/>
          </a:prstGeom>
        </p:spPr>
      </p:pic>
      <p:pic>
        <p:nvPicPr>
          <p:cNvPr id="9" name="Picture 8">
            <a:extLst>
              <a:ext uri="{FF2B5EF4-FFF2-40B4-BE49-F238E27FC236}">
                <a16:creationId xmlns:a16="http://schemas.microsoft.com/office/drawing/2014/main" id="{8FE8E60C-48EA-1044-BCD1-3EEC4371C0B3}"/>
              </a:ext>
            </a:extLst>
          </p:cNvPr>
          <p:cNvPicPr>
            <a:picLocks noChangeAspect="1"/>
          </p:cNvPicPr>
          <p:nvPr/>
        </p:nvPicPr>
        <p:blipFill>
          <a:blip r:embed="rId4"/>
          <a:stretch>
            <a:fillRect/>
          </a:stretch>
        </p:blipFill>
        <p:spPr>
          <a:xfrm>
            <a:off x="572530" y="3626708"/>
            <a:ext cx="3657600" cy="2743200"/>
          </a:xfrm>
          <a:prstGeom prst="rect">
            <a:avLst/>
          </a:prstGeom>
        </p:spPr>
      </p:pic>
      <p:pic>
        <p:nvPicPr>
          <p:cNvPr id="11" name="Picture 10">
            <a:extLst>
              <a:ext uri="{FF2B5EF4-FFF2-40B4-BE49-F238E27FC236}">
                <a16:creationId xmlns:a16="http://schemas.microsoft.com/office/drawing/2014/main" id="{A3011EFC-DEEB-BA4E-B205-177F933FDDAA}"/>
              </a:ext>
            </a:extLst>
          </p:cNvPr>
          <p:cNvPicPr>
            <a:picLocks noChangeAspect="1"/>
          </p:cNvPicPr>
          <p:nvPr/>
        </p:nvPicPr>
        <p:blipFill>
          <a:blip r:embed="rId5"/>
          <a:stretch>
            <a:fillRect/>
          </a:stretch>
        </p:blipFill>
        <p:spPr>
          <a:xfrm>
            <a:off x="4884092" y="3597540"/>
            <a:ext cx="3657600" cy="2743200"/>
          </a:xfrm>
          <a:prstGeom prst="rect">
            <a:avLst/>
          </a:prstGeom>
        </p:spPr>
      </p:pic>
      <p:sp>
        <p:nvSpPr>
          <p:cNvPr id="12" name="TextBox 11">
            <a:extLst>
              <a:ext uri="{FF2B5EF4-FFF2-40B4-BE49-F238E27FC236}">
                <a16:creationId xmlns:a16="http://schemas.microsoft.com/office/drawing/2014/main" id="{723BF8D8-586E-ED46-9C7D-3C9B51135A2B}"/>
              </a:ext>
            </a:extLst>
          </p:cNvPr>
          <p:cNvSpPr txBox="1"/>
          <p:nvPr/>
        </p:nvSpPr>
        <p:spPr>
          <a:xfrm>
            <a:off x="8110152" y="3768811"/>
            <a:ext cx="2430162" cy="1200329"/>
          </a:xfrm>
          <a:prstGeom prst="rect">
            <a:avLst/>
          </a:prstGeom>
          <a:noFill/>
        </p:spPr>
        <p:txBody>
          <a:bodyPr wrap="square" rtlCol="0">
            <a:spAutoFit/>
          </a:bodyPr>
          <a:lstStyle/>
          <a:p>
            <a:r>
              <a:rPr lang="en-US" dirty="0"/>
              <a:t>Change in shoulder seen more prominently here</a:t>
            </a:r>
          </a:p>
          <a:p>
            <a:endParaRPr lang="en-US" dirty="0"/>
          </a:p>
        </p:txBody>
      </p:sp>
      <p:sp>
        <p:nvSpPr>
          <p:cNvPr id="13" name="Right Arrow 12">
            <a:extLst>
              <a:ext uri="{FF2B5EF4-FFF2-40B4-BE49-F238E27FC236}">
                <a16:creationId xmlns:a16="http://schemas.microsoft.com/office/drawing/2014/main" id="{44DD38FF-9EA7-D44C-827C-E6E803FDB23D}"/>
              </a:ext>
            </a:extLst>
          </p:cNvPr>
          <p:cNvSpPr/>
          <p:nvPr/>
        </p:nvSpPr>
        <p:spPr>
          <a:xfrm>
            <a:off x="3905684" y="49691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466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05A9-E83B-EC41-917B-376763512B1E}"/>
              </a:ext>
            </a:extLst>
          </p:cNvPr>
          <p:cNvSpPr>
            <a:spLocks noGrp="1"/>
          </p:cNvSpPr>
          <p:nvPr>
            <p:ph type="title"/>
          </p:nvPr>
        </p:nvSpPr>
        <p:spPr/>
        <p:txBody>
          <a:bodyPr/>
          <a:lstStyle/>
          <a:p>
            <a:r>
              <a:rPr lang="en-US" dirty="0"/>
              <a:t>Run 205[771]</a:t>
            </a:r>
          </a:p>
        </p:txBody>
      </p:sp>
      <p:pic>
        <p:nvPicPr>
          <p:cNvPr id="5" name="Content Placeholder 4">
            <a:extLst>
              <a:ext uri="{FF2B5EF4-FFF2-40B4-BE49-F238E27FC236}">
                <a16:creationId xmlns:a16="http://schemas.microsoft.com/office/drawing/2014/main" id="{770CBA98-44C9-394A-B769-16A2642C357B}"/>
              </a:ext>
            </a:extLst>
          </p:cNvPr>
          <p:cNvPicPr>
            <a:picLocks noGrp="1" noChangeAspect="1"/>
          </p:cNvPicPr>
          <p:nvPr>
            <p:ph idx="1"/>
          </p:nvPr>
        </p:nvPicPr>
        <p:blipFill>
          <a:blip r:embed="rId2"/>
          <a:stretch>
            <a:fillRect/>
          </a:stretch>
        </p:blipFill>
        <p:spPr>
          <a:xfrm>
            <a:off x="342235" y="3668820"/>
            <a:ext cx="3657600" cy="2743200"/>
          </a:xfrm>
        </p:spPr>
      </p:pic>
      <p:pic>
        <p:nvPicPr>
          <p:cNvPr id="7" name="Picture 6">
            <a:extLst>
              <a:ext uri="{FF2B5EF4-FFF2-40B4-BE49-F238E27FC236}">
                <a16:creationId xmlns:a16="http://schemas.microsoft.com/office/drawing/2014/main" id="{58356C26-9952-474C-AB61-E109FCE3E849}"/>
              </a:ext>
            </a:extLst>
          </p:cNvPr>
          <p:cNvPicPr>
            <a:picLocks noChangeAspect="1"/>
          </p:cNvPicPr>
          <p:nvPr/>
        </p:nvPicPr>
        <p:blipFill>
          <a:blip r:embed="rId3"/>
          <a:stretch>
            <a:fillRect/>
          </a:stretch>
        </p:blipFill>
        <p:spPr>
          <a:xfrm>
            <a:off x="448962" y="1093573"/>
            <a:ext cx="3657600" cy="2743200"/>
          </a:xfrm>
          <a:prstGeom prst="rect">
            <a:avLst/>
          </a:prstGeom>
        </p:spPr>
      </p:pic>
      <p:pic>
        <p:nvPicPr>
          <p:cNvPr id="12290" name="Picture 2" descr="https://lh5.googleusercontent.com/0xWgOOEckmeOgJQ2RmV0goEmVwkr03rErAUYOmj5YMRQbex979X1OPbaS_GgbPsOXdCjXpB9jR8I07b65SvgUYRdZdmP0hgfoshwm7bozwEXIl4TpSL-l-Cpls_yu-Xg8jp8">
            <a:extLst>
              <a:ext uri="{FF2B5EF4-FFF2-40B4-BE49-F238E27FC236}">
                <a16:creationId xmlns:a16="http://schemas.microsoft.com/office/drawing/2014/main" id="{45F14520-8562-D546-A931-2A97571D1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4934" y="366584"/>
            <a:ext cx="5019131" cy="413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647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4A34-C18D-1448-B8EC-0E4F26C805E0}"/>
              </a:ext>
            </a:extLst>
          </p:cNvPr>
          <p:cNvSpPr>
            <a:spLocks noGrp="1"/>
          </p:cNvSpPr>
          <p:nvPr>
            <p:ph type="title"/>
          </p:nvPr>
        </p:nvSpPr>
        <p:spPr>
          <a:xfrm>
            <a:off x="4707924" y="609600"/>
            <a:ext cx="4566078" cy="1320800"/>
          </a:xfrm>
        </p:spPr>
        <p:txBody>
          <a:bodyPr/>
          <a:lstStyle/>
          <a:p>
            <a:r>
              <a:rPr lang="en-US" dirty="0"/>
              <a:t>Incomplete!</a:t>
            </a:r>
          </a:p>
        </p:txBody>
      </p:sp>
      <p:pic>
        <p:nvPicPr>
          <p:cNvPr id="5" name="Content Placeholder 4">
            <a:extLst>
              <a:ext uri="{FF2B5EF4-FFF2-40B4-BE49-F238E27FC236}">
                <a16:creationId xmlns:a16="http://schemas.microsoft.com/office/drawing/2014/main" id="{BB25B846-91EF-2C4D-8C67-5D53AA5548B3}"/>
              </a:ext>
            </a:extLst>
          </p:cNvPr>
          <p:cNvPicPr>
            <a:picLocks noGrp="1" noChangeAspect="1"/>
          </p:cNvPicPr>
          <p:nvPr>
            <p:ph idx="1"/>
          </p:nvPr>
        </p:nvPicPr>
        <p:blipFill>
          <a:blip r:embed="rId2"/>
          <a:stretch>
            <a:fillRect/>
          </a:stretch>
        </p:blipFill>
        <p:spPr>
          <a:xfrm>
            <a:off x="292808" y="456063"/>
            <a:ext cx="3657600" cy="2743200"/>
          </a:xfrm>
        </p:spPr>
      </p:pic>
      <p:pic>
        <p:nvPicPr>
          <p:cNvPr id="7" name="Picture 6">
            <a:extLst>
              <a:ext uri="{FF2B5EF4-FFF2-40B4-BE49-F238E27FC236}">
                <a16:creationId xmlns:a16="http://schemas.microsoft.com/office/drawing/2014/main" id="{C6011A1C-709A-004F-BACE-10AFD2FBC08E}"/>
              </a:ext>
            </a:extLst>
          </p:cNvPr>
          <p:cNvPicPr>
            <a:picLocks noChangeAspect="1"/>
          </p:cNvPicPr>
          <p:nvPr/>
        </p:nvPicPr>
        <p:blipFill>
          <a:blip r:embed="rId3"/>
          <a:stretch>
            <a:fillRect/>
          </a:stretch>
        </p:blipFill>
        <p:spPr>
          <a:xfrm>
            <a:off x="560173" y="3589638"/>
            <a:ext cx="3657600" cy="2743200"/>
          </a:xfrm>
          <a:prstGeom prst="rect">
            <a:avLst/>
          </a:prstGeom>
        </p:spPr>
      </p:pic>
      <p:sp>
        <p:nvSpPr>
          <p:cNvPr id="3" name="TextBox 2">
            <a:extLst>
              <a:ext uri="{FF2B5EF4-FFF2-40B4-BE49-F238E27FC236}">
                <a16:creationId xmlns:a16="http://schemas.microsoft.com/office/drawing/2014/main" id="{AB262104-7315-E946-A949-C4E3E815D4E4}"/>
              </a:ext>
            </a:extLst>
          </p:cNvPr>
          <p:cNvSpPr txBox="1"/>
          <p:nvPr/>
        </p:nvSpPr>
        <p:spPr>
          <a:xfrm>
            <a:off x="4464995" y="2480554"/>
            <a:ext cx="7162282" cy="646331"/>
          </a:xfrm>
          <a:prstGeom prst="rect">
            <a:avLst/>
          </a:prstGeom>
          <a:noFill/>
        </p:spPr>
        <p:txBody>
          <a:bodyPr wrap="none" rtlCol="0">
            <a:spAutoFit/>
          </a:bodyPr>
          <a:lstStyle/>
          <a:p>
            <a:r>
              <a:rPr lang="en-US" dirty="0"/>
              <a:t>All rocking curves have minor changes in </a:t>
            </a:r>
            <a:r>
              <a:rPr lang="en-US" dirty="0" err="1"/>
              <a:t>errorbar</a:t>
            </a:r>
            <a:r>
              <a:rPr lang="en-US" dirty="0"/>
              <a:t>. Will be updated!</a:t>
            </a:r>
          </a:p>
          <a:p>
            <a:r>
              <a:rPr lang="en-US" dirty="0"/>
              <a:t>Everything else stays the same</a:t>
            </a:r>
          </a:p>
        </p:txBody>
      </p:sp>
    </p:spTree>
    <p:extLst>
      <p:ext uri="{BB962C8B-B14F-4D97-AF65-F5344CB8AC3E}">
        <p14:creationId xmlns:p14="http://schemas.microsoft.com/office/powerpoint/2010/main" val="1090190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33FCB-B42A-BB42-994F-2CECDE5B82FD}"/>
              </a:ext>
            </a:extLst>
          </p:cNvPr>
          <p:cNvSpPr>
            <a:spLocks noGrp="1"/>
          </p:cNvSpPr>
          <p:nvPr>
            <p:ph type="title"/>
          </p:nvPr>
        </p:nvSpPr>
        <p:spPr/>
        <p:txBody>
          <a:bodyPr/>
          <a:lstStyle/>
          <a:p>
            <a:r>
              <a:rPr lang="en-US" dirty="0"/>
              <a:t>IPM vs </a:t>
            </a:r>
            <a:r>
              <a:rPr lang="en-US" dirty="0" err="1"/>
              <a:t>hist</a:t>
            </a:r>
            <a:r>
              <a:rPr lang="en-US" dirty="0"/>
              <a:t> counts</a:t>
            </a:r>
          </a:p>
        </p:txBody>
      </p:sp>
      <p:sp>
        <p:nvSpPr>
          <p:cNvPr id="3" name="Content Placeholder 2">
            <a:extLst>
              <a:ext uri="{FF2B5EF4-FFF2-40B4-BE49-F238E27FC236}">
                <a16:creationId xmlns:a16="http://schemas.microsoft.com/office/drawing/2014/main" id="{6B053828-ECB2-9141-B7ED-6249321F3FAE}"/>
              </a:ext>
            </a:extLst>
          </p:cNvPr>
          <p:cNvSpPr>
            <a:spLocks noGrp="1"/>
          </p:cNvSpPr>
          <p:nvPr>
            <p:ph idx="1"/>
          </p:nvPr>
        </p:nvSpPr>
        <p:spPr/>
        <p:txBody>
          <a:bodyPr>
            <a:normAutofit fontScale="92500"/>
          </a:bodyPr>
          <a:lstStyle/>
          <a:p>
            <a:pPr marL="0" indent="0">
              <a:buNone/>
            </a:pPr>
            <a:r>
              <a:rPr lang="en-US" dirty="0"/>
              <a:t>Procedure:(a) Same as the one used for the </a:t>
            </a:r>
            <a:r>
              <a:rPr lang="en-US" dirty="0" err="1"/>
              <a:t>RCS.Load</a:t>
            </a:r>
            <a:r>
              <a:rPr lang="en-US" dirty="0"/>
              <a:t> hit </a:t>
            </a:r>
            <a:r>
              <a:rPr lang="en-US" dirty="0" err="1"/>
              <a:t>mao</a:t>
            </a:r>
            <a:r>
              <a:rPr lang="en-US" dirty="0"/>
              <a:t> of Run for each </a:t>
            </a:r>
            <a:r>
              <a:rPr lang="en-US" dirty="0" err="1"/>
              <a:t>ipm</a:t>
            </a:r>
            <a:r>
              <a:rPr lang="en-US" dirty="0"/>
              <a:t> bin.</a:t>
            </a:r>
          </a:p>
          <a:p>
            <a:pPr marL="0" indent="0">
              <a:buNone/>
            </a:pPr>
            <a:r>
              <a:rPr lang="en-US" dirty="0"/>
              <a:t>(b)Select ROI . Look at </a:t>
            </a:r>
            <a:r>
              <a:rPr lang="en-US" dirty="0" err="1"/>
              <a:t>signal.Normalize</a:t>
            </a:r>
            <a:r>
              <a:rPr lang="en-US" dirty="0"/>
              <a:t> by pixel.</a:t>
            </a:r>
          </a:p>
          <a:p>
            <a:pPr marL="0" indent="0">
              <a:buNone/>
            </a:pPr>
            <a:r>
              <a:rPr lang="en-US" dirty="0"/>
              <a:t>( c) For these high stat Runs highest intensity on the droplet and the surrounding pixels did not shift significantly ,roughly 1-2 pixel shift seen at very low </a:t>
            </a:r>
            <a:r>
              <a:rPr lang="en-US" dirty="0" err="1"/>
              <a:t>energies.ROI</a:t>
            </a:r>
            <a:r>
              <a:rPr lang="en-US" dirty="0"/>
              <a:t> roughly stays the same.</a:t>
            </a:r>
          </a:p>
          <a:p>
            <a:pPr marL="0" indent="0">
              <a:buNone/>
            </a:pPr>
            <a:r>
              <a:rPr lang="en-US" dirty="0"/>
              <a:t>(d) Several of the intensities show higher pileup signal which do not go away even when screening by IPM </a:t>
            </a:r>
            <a:r>
              <a:rPr lang="en-US" dirty="0" err="1"/>
              <a:t>bin.These</a:t>
            </a:r>
            <a:r>
              <a:rPr lang="en-US" dirty="0"/>
              <a:t> have been included in the error bar on top of </a:t>
            </a:r>
            <a:r>
              <a:rPr lang="en-US" dirty="0" err="1"/>
              <a:t>poisson</a:t>
            </a:r>
            <a:r>
              <a:rPr lang="en-US" dirty="0"/>
              <a:t> stat and counts towards positive error . Negative error comes from SHG beam contamination from fund 2w.</a:t>
            </a:r>
          </a:p>
          <a:p>
            <a:pPr marL="0" indent="0">
              <a:buNone/>
            </a:pPr>
            <a:r>
              <a:rPr lang="en-US" dirty="0"/>
              <a:t>(e) Bar graph DOES NOT INCLUDE –</a:t>
            </a:r>
            <a:r>
              <a:rPr lang="en-US" dirty="0" err="1"/>
              <a:t>ve</a:t>
            </a:r>
            <a:r>
              <a:rPr lang="en-US" dirty="0"/>
              <a:t>  error from fund2w pileup.</a:t>
            </a:r>
          </a:p>
          <a:p>
            <a:pPr marL="0" indent="0">
              <a:buNone/>
            </a:pPr>
            <a:r>
              <a:rPr lang="en-US" dirty="0"/>
              <a:t>(f) NOT all the curves have fully quadratic fits. [331],[113],[00-4] and [111] have nonzero linear </a:t>
            </a:r>
            <a:r>
              <a:rPr lang="en-US" dirty="0" err="1"/>
              <a:t>coeff</a:t>
            </a:r>
            <a:r>
              <a:rPr lang="en-US" dirty="0"/>
              <a:t> going from 0.1-3. Exact </a:t>
            </a:r>
            <a:r>
              <a:rPr lang="en-US" dirty="0" err="1"/>
              <a:t>coeffs</a:t>
            </a:r>
            <a:r>
              <a:rPr lang="en-US" dirty="0"/>
              <a:t> will be tabulated later.</a:t>
            </a:r>
          </a:p>
          <a:p>
            <a:pPr marL="0" indent="0">
              <a:buNone/>
            </a:pPr>
            <a:endParaRPr lang="en-US" dirty="0"/>
          </a:p>
        </p:txBody>
      </p:sp>
    </p:spTree>
    <p:extLst>
      <p:ext uri="{BB962C8B-B14F-4D97-AF65-F5344CB8AC3E}">
        <p14:creationId xmlns:p14="http://schemas.microsoft.com/office/powerpoint/2010/main" val="303477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3B85-3250-5E4C-8095-5A39D9F863C3}"/>
              </a:ext>
            </a:extLst>
          </p:cNvPr>
          <p:cNvSpPr>
            <a:spLocks noGrp="1"/>
          </p:cNvSpPr>
          <p:nvPr>
            <p:ph type="title"/>
          </p:nvPr>
        </p:nvSpPr>
        <p:spPr/>
        <p:txBody>
          <a:bodyPr/>
          <a:lstStyle/>
          <a:p>
            <a:r>
              <a:rPr lang="en-US" dirty="0"/>
              <a:t>Run 169-[220]</a:t>
            </a:r>
          </a:p>
        </p:txBody>
      </p:sp>
      <p:pic>
        <p:nvPicPr>
          <p:cNvPr id="7" name="Picture 6">
            <a:extLst>
              <a:ext uri="{FF2B5EF4-FFF2-40B4-BE49-F238E27FC236}">
                <a16:creationId xmlns:a16="http://schemas.microsoft.com/office/drawing/2014/main" id="{C1CFF35E-33D7-5F4E-BAE0-4DA70A5C7639}"/>
              </a:ext>
            </a:extLst>
          </p:cNvPr>
          <p:cNvPicPr>
            <a:picLocks noChangeAspect="1"/>
          </p:cNvPicPr>
          <p:nvPr/>
        </p:nvPicPr>
        <p:blipFill>
          <a:blip r:embed="rId2"/>
          <a:stretch>
            <a:fillRect/>
          </a:stretch>
        </p:blipFill>
        <p:spPr>
          <a:xfrm>
            <a:off x="271850" y="1566562"/>
            <a:ext cx="4880918" cy="3474995"/>
          </a:xfrm>
          <a:prstGeom prst="rect">
            <a:avLst/>
          </a:prstGeom>
        </p:spPr>
      </p:pic>
      <p:sp>
        <p:nvSpPr>
          <p:cNvPr id="8" name="TextBox 7">
            <a:extLst>
              <a:ext uri="{FF2B5EF4-FFF2-40B4-BE49-F238E27FC236}">
                <a16:creationId xmlns:a16="http://schemas.microsoft.com/office/drawing/2014/main" id="{8778DE3F-B1D4-7A42-8262-6AAAC762E496}"/>
              </a:ext>
            </a:extLst>
          </p:cNvPr>
          <p:cNvSpPr txBox="1"/>
          <p:nvPr/>
        </p:nvSpPr>
        <p:spPr>
          <a:xfrm>
            <a:off x="4806779" y="1013254"/>
            <a:ext cx="4633784" cy="3693319"/>
          </a:xfrm>
          <a:prstGeom prst="rect">
            <a:avLst/>
          </a:prstGeom>
          <a:noFill/>
        </p:spPr>
        <p:txBody>
          <a:bodyPr wrap="square" rtlCol="0">
            <a:spAutoFit/>
          </a:bodyPr>
          <a:lstStyle/>
          <a:p>
            <a:r>
              <a:rPr lang="en-US" dirty="0"/>
              <a:t>1.Droplet looks very similar going from one bin to </a:t>
            </a:r>
            <a:r>
              <a:rPr lang="en-US" dirty="0" err="1"/>
              <a:t>another.Selected</a:t>
            </a:r>
            <a:r>
              <a:rPr lang="en-US" dirty="0"/>
              <a:t> a small region around the brightest pixel of roughly 6 pixels length.</a:t>
            </a:r>
          </a:p>
          <a:p>
            <a:r>
              <a:rPr lang="en-US" dirty="0"/>
              <a:t>2. No shift in peak </a:t>
            </a:r>
            <a:r>
              <a:rPr lang="en-US" dirty="0" err="1"/>
              <a:t>pixel.This</a:t>
            </a:r>
            <a:r>
              <a:rPr lang="en-US" dirty="0"/>
              <a:t> is the ADU histogram at </a:t>
            </a:r>
            <a:r>
              <a:rPr lang="en-US" dirty="0" err="1"/>
              <a:t>ipm</a:t>
            </a:r>
            <a:r>
              <a:rPr lang="en-US" dirty="0"/>
              <a:t> bin 1-2. The others closely follow. All of them show signal in the 4w range and 6w range. Histogram for the whole run has signal in 8w range as well.</a:t>
            </a:r>
          </a:p>
          <a:p>
            <a:r>
              <a:rPr lang="en-US" dirty="0"/>
              <a:t>3. </a:t>
            </a:r>
            <a:r>
              <a:rPr lang="en-US" dirty="0" err="1">
                <a:solidFill>
                  <a:schemeClr val="accent5"/>
                </a:solidFill>
              </a:rPr>
              <a:t>Bjoern</a:t>
            </a:r>
            <a:r>
              <a:rPr lang="en-US" dirty="0">
                <a:solidFill>
                  <a:schemeClr val="accent5"/>
                </a:solidFill>
              </a:rPr>
              <a:t> includes fundamental 2w signal within positive error </a:t>
            </a:r>
            <a:r>
              <a:rPr lang="en-US" dirty="0" err="1">
                <a:solidFill>
                  <a:schemeClr val="accent5"/>
                </a:solidFill>
              </a:rPr>
              <a:t>bar.I</a:t>
            </a:r>
            <a:r>
              <a:rPr lang="en-US" dirty="0">
                <a:solidFill>
                  <a:schemeClr val="accent5"/>
                </a:solidFill>
              </a:rPr>
              <a:t> included it as a negative vertical error. </a:t>
            </a:r>
          </a:p>
        </p:txBody>
      </p:sp>
      <p:sp>
        <p:nvSpPr>
          <p:cNvPr id="10" name="Content Placeholder 9">
            <a:extLst>
              <a:ext uri="{FF2B5EF4-FFF2-40B4-BE49-F238E27FC236}">
                <a16:creationId xmlns:a16="http://schemas.microsoft.com/office/drawing/2014/main" id="{74669B33-02F3-A34B-BB0C-A6D7AFB13BD0}"/>
              </a:ext>
            </a:extLst>
          </p:cNvPr>
          <p:cNvSpPr>
            <a:spLocks noGrp="1"/>
          </p:cNvSpPr>
          <p:nvPr>
            <p:ph idx="1"/>
          </p:nvPr>
        </p:nvSpPr>
        <p:spPr/>
        <p:txBody>
          <a:bodyPr/>
          <a:lstStyle/>
          <a:p>
            <a:endParaRPr lang="en-US" dirty="0"/>
          </a:p>
          <a:p>
            <a:endParaRPr lang="en-US" dirty="0"/>
          </a:p>
        </p:txBody>
      </p:sp>
    </p:spTree>
    <p:extLst>
      <p:ext uri="{BB962C8B-B14F-4D97-AF65-F5344CB8AC3E}">
        <p14:creationId xmlns:p14="http://schemas.microsoft.com/office/powerpoint/2010/main" val="1370207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42A95-55E8-5E48-A853-D722EE83E956}"/>
              </a:ext>
            </a:extLst>
          </p:cNvPr>
          <p:cNvSpPr>
            <a:spLocks noGrp="1"/>
          </p:cNvSpPr>
          <p:nvPr>
            <p:ph type="title"/>
          </p:nvPr>
        </p:nvSpPr>
        <p:spPr/>
        <p:txBody>
          <a:bodyPr/>
          <a:lstStyle/>
          <a:p>
            <a:r>
              <a:rPr lang="en-US" dirty="0"/>
              <a:t>Run 169 </a:t>
            </a:r>
            <a:r>
              <a:rPr lang="en-US" dirty="0" err="1"/>
              <a:t>contd</a:t>
            </a:r>
            <a:endParaRPr lang="en-US" dirty="0"/>
          </a:p>
        </p:txBody>
      </p:sp>
      <p:pic>
        <p:nvPicPr>
          <p:cNvPr id="5" name="Content Placeholder 4">
            <a:extLst>
              <a:ext uri="{FF2B5EF4-FFF2-40B4-BE49-F238E27FC236}">
                <a16:creationId xmlns:a16="http://schemas.microsoft.com/office/drawing/2014/main" id="{5CFE379C-9B44-7B4C-9EEF-F777A117FE10}"/>
              </a:ext>
            </a:extLst>
          </p:cNvPr>
          <p:cNvPicPr>
            <a:picLocks noGrp="1" noChangeAspect="1"/>
          </p:cNvPicPr>
          <p:nvPr>
            <p:ph idx="1"/>
          </p:nvPr>
        </p:nvPicPr>
        <p:blipFill>
          <a:blip r:embed="rId2"/>
          <a:stretch>
            <a:fillRect/>
          </a:stretch>
        </p:blipFill>
        <p:spPr>
          <a:xfrm>
            <a:off x="5585254" y="1025610"/>
            <a:ext cx="4395251" cy="3608173"/>
          </a:xfrm>
        </p:spPr>
      </p:pic>
      <p:pic>
        <p:nvPicPr>
          <p:cNvPr id="7" name="Picture 6">
            <a:extLst>
              <a:ext uri="{FF2B5EF4-FFF2-40B4-BE49-F238E27FC236}">
                <a16:creationId xmlns:a16="http://schemas.microsoft.com/office/drawing/2014/main" id="{D7F9CA37-1F01-A244-9AB2-98ADE7E3634B}"/>
              </a:ext>
            </a:extLst>
          </p:cNvPr>
          <p:cNvPicPr>
            <a:picLocks noChangeAspect="1"/>
          </p:cNvPicPr>
          <p:nvPr/>
        </p:nvPicPr>
        <p:blipFill>
          <a:blip r:embed="rId3"/>
          <a:stretch>
            <a:fillRect/>
          </a:stretch>
        </p:blipFill>
        <p:spPr>
          <a:xfrm>
            <a:off x="677333" y="1606378"/>
            <a:ext cx="3907023" cy="3027405"/>
          </a:xfrm>
          <a:prstGeom prst="rect">
            <a:avLst/>
          </a:prstGeom>
        </p:spPr>
      </p:pic>
      <p:sp>
        <p:nvSpPr>
          <p:cNvPr id="8" name="TextBox 7">
            <a:extLst>
              <a:ext uri="{FF2B5EF4-FFF2-40B4-BE49-F238E27FC236}">
                <a16:creationId xmlns:a16="http://schemas.microsoft.com/office/drawing/2014/main" id="{159A8DE0-B2AB-7145-A431-60CF6EE92C2F}"/>
              </a:ext>
            </a:extLst>
          </p:cNvPr>
          <p:cNvSpPr txBox="1"/>
          <p:nvPr/>
        </p:nvSpPr>
        <p:spPr>
          <a:xfrm>
            <a:off x="1013254" y="4856205"/>
            <a:ext cx="4337859" cy="1754326"/>
          </a:xfrm>
          <a:prstGeom prst="rect">
            <a:avLst/>
          </a:prstGeom>
          <a:noFill/>
        </p:spPr>
        <p:txBody>
          <a:bodyPr wrap="square" rtlCol="0">
            <a:spAutoFit/>
          </a:bodyPr>
          <a:lstStyle/>
          <a:p>
            <a:r>
              <a:rPr lang="en-US" dirty="0"/>
              <a:t>Histogram of Ipm2 VS counts/</a:t>
            </a:r>
            <a:r>
              <a:rPr lang="en-US" dirty="0" err="1"/>
              <a:t>shot.Shows</a:t>
            </a:r>
            <a:r>
              <a:rPr lang="en-US" dirty="0"/>
              <a:t> good agreement with </a:t>
            </a:r>
            <a:r>
              <a:rPr lang="en-US" dirty="0" err="1"/>
              <a:t>Bjoern’s</a:t>
            </a:r>
            <a:r>
              <a:rPr lang="en-US" dirty="0"/>
              <a:t> </a:t>
            </a:r>
            <a:r>
              <a:rPr lang="en-US" dirty="0" err="1"/>
              <a:t>figure.Fits</a:t>
            </a:r>
            <a:r>
              <a:rPr lang="en-US" dirty="0"/>
              <a:t> are slightly different from his owing to his unequal </a:t>
            </a:r>
            <a:r>
              <a:rPr lang="en-US" dirty="0" err="1"/>
              <a:t>binsizes</a:t>
            </a:r>
            <a:r>
              <a:rPr lang="en-US" dirty="0"/>
              <a:t>.</a:t>
            </a:r>
          </a:p>
          <a:p>
            <a:endParaRPr lang="en-US" dirty="0"/>
          </a:p>
        </p:txBody>
      </p:sp>
      <p:sp>
        <p:nvSpPr>
          <p:cNvPr id="9" name="TextBox 8">
            <a:extLst>
              <a:ext uri="{FF2B5EF4-FFF2-40B4-BE49-F238E27FC236}">
                <a16:creationId xmlns:a16="http://schemas.microsoft.com/office/drawing/2014/main" id="{81693EA6-4DDC-8D40-986C-8B2941CB5672}"/>
              </a:ext>
            </a:extLst>
          </p:cNvPr>
          <p:cNvSpPr txBox="1"/>
          <p:nvPr/>
        </p:nvSpPr>
        <p:spPr>
          <a:xfrm>
            <a:off x="6895070" y="5066270"/>
            <a:ext cx="4406976" cy="646331"/>
          </a:xfrm>
          <a:prstGeom prst="rect">
            <a:avLst/>
          </a:prstGeom>
          <a:noFill/>
        </p:spPr>
        <p:txBody>
          <a:bodyPr wrap="none" rtlCol="0">
            <a:spAutoFit/>
          </a:bodyPr>
          <a:lstStyle/>
          <a:p>
            <a:r>
              <a:rPr lang="en-US" dirty="0"/>
              <a:t>Breakdown of error contribution.</a:t>
            </a:r>
          </a:p>
          <a:p>
            <a:r>
              <a:rPr lang="en-US" dirty="0"/>
              <a:t>This run showed an over all large pileup.</a:t>
            </a:r>
          </a:p>
        </p:txBody>
      </p:sp>
    </p:spTree>
    <p:extLst>
      <p:ext uri="{BB962C8B-B14F-4D97-AF65-F5344CB8AC3E}">
        <p14:creationId xmlns:p14="http://schemas.microsoft.com/office/powerpoint/2010/main" val="3841791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819E-FD04-4B48-BE5D-5A08AC76BF2E}"/>
              </a:ext>
            </a:extLst>
          </p:cNvPr>
          <p:cNvSpPr>
            <a:spLocks noGrp="1"/>
          </p:cNvSpPr>
          <p:nvPr>
            <p:ph type="title"/>
          </p:nvPr>
        </p:nvSpPr>
        <p:spPr/>
        <p:txBody>
          <a:bodyPr/>
          <a:lstStyle/>
          <a:p>
            <a:r>
              <a:rPr lang="en-US" dirty="0"/>
              <a:t>Run 174[111]</a:t>
            </a:r>
          </a:p>
        </p:txBody>
      </p:sp>
      <p:sp>
        <p:nvSpPr>
          <p:cNvPr id="3" name="Content Placeholder 2">
            <a:extLst>
              <a:ext uri="{FF2B5EF4-FFF2-40B4-BE49-F238E27FC236}">
                <a16:creationId xmlns:a16="http://schemas.microsoft.com/office/drawing/2014/main" id="{EFDB9095-3ABF-074D-B20B-91C4A378275F}"/>
              </a:ext>
            </a:extLst>
          </p:cNvPr>
          <p:cNvSpPr>
            <a:spLocks noGrp="1"/>
          </p:cNvSpPr>
          <p:nvPr>
            <p:ph idx="1"/>
          </p:nvPr>
        </p:nvSpPr>
        <p:spPr/>
        <p:txBody>
          <a:bodyPr/>
          <a:lstStyle/>
          <a:p>
            <a:r>
              <a:rPr lang="en-US" dirty="0"/>
              <a:t>Droplet remains unchanged  from bin to bin. However needed FULL ROI to see signal.</a:t>
            </a:r>
          </a:p>
          <a:p>
            <a:endParaRPr lang="en-US" dirty="0"/>
          </a:p>
          <a:p>
            <a:endParaRPr lang="en-US" dirty="0"/>
          </a:p>
        </p:txBody>
      </p:sp>
      <p:pic>
        <p:nvPicPr>
          <p:cNvPr id="5" name="Picture 4">
            <a:extLst>
              <a:ext uri="{FF2B5EF4-FFF2-40B4-BE49-F238E27FC236}">
                <a16:creationId xmlns:a16="http://schemas.microsoft.com/office/drawing/2014/main" id="{A2BA9CEA-F987-8441-B159-F06E755820E2}"/>
              </a:ext>
            </a:extLst>
          </p:cNvPr>
          <p:cNvPicPr>
            <a:picLocks noChangeAspect="1"/>
          </p:cNvPicPr>
          <p:nvPr/>
        </p:nvPicPr>
        <p:blipFill>
          <a:blip r:embed="rId2"/>
          <a:stretch>
            <a:fillRect/>
          </a:stretch>
        </p:blipFill>
        <p:spPr>
          <a:xfrm>
            <a:off x="535460" y="3199308"/>
            <a:ext cx="4296032" cy="2966714"/>
          </a:xfrm>
          <a:prstGeom prst="rect">
            <a:avLst/>
          </a:prstGeom>
        </p:spPr>
      </p:pic>
    </p:spTree>
    <p:extLst>
      <p:ext uri="{BB962C8B-B14F-4D97-AF65-F5344CB8AC3E}">
        <p14:creationId xmlns:p14="http://schemas.microsoft.com/office/powerpoint/2010/main" val="3802351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9901B8-42CF-C446-87C3-CEEDFEF31A3D}"/>
              </a:ext>
            </a:extLst>
          </p:cNvPr>
          <p:cNvPicPr>
            <a:picLocks noChangeAspect="1"/>
          </p:cNvPicPr>
          <p:nvPr/>
        </p:nvPicPr>
        <p:blipFill>
          <a:blip r:embed="rId2"/>
          <a:stretch>
            <a:fillRect/>
          </a:stretch>
        </p:blipFill>
        <p:spPr>
          <a:xfrm>
            <a:off x="164756" y="939114"/>
            <a:ext cx="4876801" cy="4077729"/>
          </a:xfrm>
          <a:prstGeom prst="rect">
            <a:avLst/>
          </a:prstGeom>
        </p:spPr>
      </p:pic>
      <p:pic>
        <p:nvPicPr>
          <p:cNvPr id="5" name="Picture 4">
            <a:extLst>
              <a:ext uri="{FF2B5EF4-FFF2-40B4-BE49-F238E27FC236}">
                <a16:creationId xmlns:a16="http://schemas.microsoft.com/office/drawing/2014/main" id="{9C499276-EC1A-F34B-898C-E7685F755B29}"/>
              </a:ext>
            </a:extLst>
          </p:cNvPr>
          <p:cNvPicPr>
            <a:picLocks noChangeAspect="1"/>
          </p:cNvPicPr>
          <p:nvPr/>
        </p:nvPicPr>
        <p:blipFill>
          <a:blip r:embed="rId3"/>
          <a:stretch>
            <a:fillRect/>
          </a:stretch>
        </p:blipFill>
        <p:spPr>
          <a:xfrm>
            <a:off x="6030097" y="1155356"/>
            <a:ext cx="4905633" cy="3861487"/>
          </a:xfrm>
          <a:prstGeom prst="rect">
            <a:avLst/>
          </a:prstGeom>
        </p:spPr>
      </p:pic>
    </p:spTree>
    <p:extLst>
      <p:ext uri="{BB962C8B-B14F-4D97-AF65-F5344CB8AC3E}">
        <p14:creationId xmlns:p14="http://schemas.microsoft.com/office/powerpoint/2010/main" val="2044918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280BC-4E0C-3647-AC6B-04737CC120A1}"/>
              </a:ext>
            </a:extLst>
          </p:cNvPr>
          <p:cNvSpPr>
            <a:spLocks noGrp="1"/>
          </p:cNvSpPr>
          <p:nvPr>
            <p:ph type="title"/>
          </p:nvPr>
        </p:nvSpPr>
        <p:spPr/>
        <p:txBody>
          <a:bodyPr>
            <a:normAutofit fontScale="90000"/>
          </a:bodyPr>
          <a:lstStyle/>
          <a:p>
            <a:r>
              <a:rPr lang="en-US" sz="1400" dirty="0">
                <a:solidFill>
                  <a:schemeClr val="tx1"/>
                </a:solidFill>
              </a:rPr>
              <a:t>Error bars</a:t>
            </a:r>
            <a:br>
              <a:rPr lang="en-US" sz="1400" dirty="0">
                <a:solidFill>
                  <a:schemeClr val="tx1"/>
                </a:solidFill>
              </a:rPr>
            </a:br>
            <a:r>
              <a:rPr lang="en-US" sz="1400" dirty="0">
                <a:solidFill>
                  <a:schemeClr val="tx1"/>
                </a:solidFill>
              </a:rPr>
              <a:t>Three possible sources of error</a:t>
            </a:r>
            <a:br>
              <a:rPr lang="en-US" sz="1400" dirty="0">
                <a:solidFill>
                  <a:schemeClr val="tx1"/>
                </a:solidFill>
              </a:rPr>
            </a:br>
            <a:r>
              <a:rPr lang="en-US" sz="1400" dirty="0">
                <a:solidFill>
                  <a:schemeClr val="tx1"/>
                </a:solidFill>
              </a:rPr>
              <a:t>(</a:t>
            </a:r>
            <a:r>
              <a:rPr lang="en-US" sz="1400" dirty="0" err="1">
                <a:solidFill>
                  <a:schemeClr val="tx1"/>
                </a:solidFill>
              </a:rPr>
              <a:t>i</a:t>
            </a:r>
            <a:r>
              <a:rPr lang="en-US" sz="1400" dirty="0">
                <a:solidFill>
                  <a:schemeClr val="tx1"/>
                </a:solidFill>
              </a:rPr>
              <a:t>) Error from Poisson statistics due to the fixed cross section of the process == </a:t>
            </a:r>
            <a:r>
              <a:rPr lang="en-US" sz="1400" dirty="0" err="1">
                <a:solidFill>
                  <a:schemeClr val="tx1"/>
                </a:solidFill>
              </a:rPr>
              <a:t>sqrt</a:t>
            </a:r>
            <a:r>
              <a:rPr lang="en-US" sz="1400" dirty="0">
                <a:solidFill>
                  <a:schemeClr val="tx1"/>
                </a:solidFill>
              </a:rPr>
              <a:t>(second harmonic counts)</a:t>
            </a:r>
            <a:br>
              <a:rPr lang="en-US" sz="1400" dirty="0">
                <a:solidFill>
                  <a:schemeClr val="tx1"/>
                </a:solidFill>
              </a:rPr>
            </a:br>
            <a:r>
              <a:rPr lang="en-US" sz="1400" dirty="0">
                <a:solidFill>
                  <a:schemeClr val="tx1"/>
                </a:solidFill>
              </a:rPr>
              <a:t>(ii) Error due to pileup.</a:t>
            </a:r>
            <a:br>
              <a:rPr lang="en-US" sz="1400" dirty="0">
                <a:solidFill>
                  <a:schemeClr val="tx1"/>
                </a:solidFill>
              </a:rPr>
            </a:br>
            <a:r>
              <a:rPr lang="en-US" sz="1400" dirty="0">
                <a:solidFill>
                  <a:schemeClr val="tx1"/>
                </a:solidFill>
              </a:rPr>
              <a:t>     (a) Positive pileup :error due to second harmonic counts ‘piled up’ and </a:t>
            </a:r>
            <a:r>
              <a:rPr lang="en-US" sz="1400" dirty="0" err="1">
                <a:solidFill>
                  <a:schemeClr val="tx1"/>
                </a:solidFill>
              </a:rPr>
              <a:t>diagonosed</a:t>
            </a:r>
            <a:r>
              <a:rPr lang="en-US" sz="1400" dirty="0">
                <a:solidFill>
                  <a:schemeClr val="tx1"/>
                </a:solidFill>
              </a:rPr>
              <a:t> in the 4w </a:t>
            </a:r>
            <a:r>
              <a:rPr lang="en-US" sz="1400" dirty="0" err="1">
                <a:solidFill>
                  <a:schemeClr val="tx1"/>
                </a:solidFill>
              </a:rPr>
              <a:t>region.We</a:t>
            </a:r>
            <a:r>
              <a:rPr lang="en-US" sz="1400" dirty="0">
                <a:solidFill>
                  <a:schemeClr val="tx1"/>
                </a:solidFill>
              </a:rPr>
              <a:t> can either count up how many counts fall within the </a:t>
            </a:r>
            <a:r>
              <a:rPr lang="en-US" sz="1400" dirty="0" err="1">
                <a:solidFill>
                  <a:schemeClr val="tx1"/>
                </a:solidFill>
              </a:rPr>
              <a:t>adu</a:t>
            </a:r>
            <a:r>
              <a:rPr lang="en-US" sz="1400" dirty="0">
                <a:solidFill>
                  <a:schemeClr val="tx1"/>
                </a:solidFill>
              </a:rPr>
              <a:t> range of the 4w single .We wont be able to determine whether these are due to actual 4w(the likelihood is very low for this) or </a:t>
            </a:r>
            <a:r>
              <a:rPr lang="en-US" sz="1400" dirty="0" err="1">
                <a:solidFill>
                  <a:schemeClr val="tx1"/>
                </a:solidFill>
              </a:rPr>
              <a:t>pileup.Either</a:t>
            </a:r>
            <a:r>
              <a:rPr lang="en-US" sz="1400" dirty="0">
                <a:solidFill>
                  <a:schemeClr val="tx1"/>
                </a:solidFill>
              </a:rPr>
              <a:t> way it goes into the error bar. However if the pileup probability is less than 10% we can use actual Poisson statistic to count up how many falling within the 4w </a:t>
            </a:r>
            <a:r>
              <a:rPr lang="en-US" sz="1400" dirty="0" err="1">
                <a:solidFill>
                  <a:schemeClr val="tx1"/>
                </a:solidFill>
              </a:rPr>
              <a:t>adu</a:t>
            </a:r>
            <a:r>
              <a:rPr lang="en-US" sz="1400" dirty="0">
                <a:solidFill>
                  <a:schemeClr val="tx1"/>
                </a:solidFill>
              </a:rPr>
              <a:t> range are actual pileup photons. Since it takes 2 -2w photons to make a 4w signal each hit counts as two photons . So at the very end multiply the number of counts by 2.</a:t>
            </a:r>
            <a:br>
              <a:rPr lang="en-US" sz="1400" dirty="0">
                <a:solidFill>
                  <a:schemeClr val="tx1"/>
                </a:solidFill>
              </a:rPr>
            </a:br>
            <a:r>
              <a:rPr lang="en-US" sz="1400" dirty="0">
                <a:solidFill>
                  <a:schemeClr val="tx1"/>
                </a:solidFill>
              </a:rPr>
              <a:t>(b) Negative pileup</a:t>
            </a:r>
            <a:br>
              <a:rPr lang="en-US" sz="1400" dirty="0">
                <a:solidFill>
                  <a:schemeClr val="tx1"/>
                </a:solidFill>
              </a:rPr>
            </a:br>
            <a:r>
              <a:rPr lang="en-US" sz="1400" dirty="0">
                <a:solidFill>
                  <a:schemeClr val="tx1"/>
                </a:solidFill>
              </a:rPr>
              <a:t>    Error due to two fundamental photons coming and hitting a pixel on the detector ,thus being </a:t>
            </a:r>
            <a:r>
              <a:rPr lang="en-US" sz="1400" dirty="0" err="1">
                <a:solidFill>
                  <a:schemeClr val="tx1"/>
                </a:solidFill>
              </a:rPr>
              <a:t>misdiagonosed</a:t>
            </a:r>
            <a:r>
              <a:rPr lang="en-US" sz="1400" dirty="0">
                <a:solidFill>
                  <a:schemeClr val="tx1"/>
                </a:solidFill>
              </a:rPr>
              <a:t> as an SHG photon . In Bjorn’s slides this is </a:t>
            </a:r>
            <a:r>
              <a:rPr lang="en-US" sz="1400" dirty="0" err="1">
                <a:solidFill>
                  <a:schemeClr val="tx1"/>
                </a:solidFill>
              </a:rPr>
              <a:t>refered</a:t>
            </a:r>
            <a:r>
              <a:rPr lang="en-US" sz="1400" dirty="0">
                <a:solidFill>
                  <a:schemeClr val="tx1"/>
                </a:solidFill>
              </a:rPr>
              <a:t> to as SHG beam contamination. This is the pileup due to the fundamental hits that fall within the 2w ADU range and hence need to be subtracted from the error bar.</a:t>
            </a:r>
            <a:br>
              <a:rPr lang="en-US" sz="1400" dirty="0">
                <a:solidFill>
                  <a:schemeClr val="tx1"/>
                </a:solidFill>
              </a:rPr>
            </a:br>
            <a:r>
              <a:rPr lang="en-US" sz="1400" dirty="0">
                <a:solidFill>
                  <a:schemeClr val="tx1"/>
                </a:solidFill>
              </a:rPr>
              <a:t>(iii) Thus total error=</a:t>
            </a:r>
            <a:r>
              <a:rPr lang="en-US" sz="1400" dirty="0" err="1">
                <a:solidFill>
                  <a:schemeClr val="tx1"/>
                </a:solidFill>
              </a:rPr>
              <a:t>N</a:t>
            </a:r>
            <a:r>
              <a:rPr lang="en-US" sz="1400" baseline="-25000" dirty="0" err="1">
                <a:solidFill>
                  <a:schemeClr val="tx1"/>
                </a:solidFill>
              </a:rPr>
              <a:t>_poisson</a:t>
            </a:r>
            <a:r>
              <a:rPr lang="en-US" sz="1400" baseline="-25000" dirty="0">
                <a:solidFill>
                  <a:schemeClr val="tx1"/>
                </a:solidFill>
              </a:rPr>
              <a:t> </a:t>
            </a:r>
            <a:r>
              <a:rPr lang="en-US" sz="1400" dirty="0">
                <a:solidFill>
                  <a:schemeClr val="tx1"/>
                </a:solidFill>
              </a:rPr>
              <a:t>+ </a:t>
            </a:r>
            <a:r>
              <a:rPr lang="en-US" sz="1400" dirty="0" err="1">
                <a:solidFill>
                  <a:schemeClr val="tx1"/>
                </a:solidFill>
              </a:rPr>
              <a:t>N_</a:t>
            </a:r>
            <a:r>
              <a:rPr lang="en-US" sz="1400" baseline="-25000" dirty="0" err="1">
                <a:solidFill>
                  <a:schemeClr val="tx1"/>
                </a:solidFill>
              </a:rPr>
              <a:t>pileupSHG</a:t>
            </a:r>
            <a:r>
              <a:rPr lang="en-US" sz="1400" baseline="-25000" dirty="0">
                <a:solidFill>
                  <a:schemeClr val="tx1"/>
                </a:solidFill>
              </a:rPr>
              <a:t> </a:t>
            </a:r>
            <a:r>
              <a:rPr lang="en-US" sz="1400" dirty="0">
                <a:solidFill>
                  <a:schemeClr val="tx1"/>
                </a:solidFill>
              </a:rPr>
              <a:t>- </a:t>
            </a:r>
            <a:r>
              <a:rPr lang="en-US" sz="1400" dirty="0" err="1">
                <a:solidFill>
                  <a:schemeClr val="tx1"/>
                </a:solidFill>
              </a:rPr>
              <a:t>N_</a:t>
            </a:r>
            <a:r>
              <a:rPr lang="en-US" sz="1400" baseline="-25000" dirty="0" err="1">
                <a:solidFill>
                  <a:schemeClr val="tx1"/>
                </a:solidFill>
              </a:rPr>
              <a:t>pileupfirstHarmonic</a:t>
            </a:r>
            <a:r>
              <a:rPr lang="en-US" sz="1400" baseline="-25000" dirty="0">
                <a:solidFill>
                  <a:schemeClr val="tx1"/>
                </a:solidFill>
              </a:rPr>
              <a:t> </a:t>
            </a:r>
            <a:r>
              <a:rPr lang="en-US" sz="1400" dirty="0">
                <a:solidFill>
                  <a:schemeClr val="tx1"/>
                </a:solidFill>
              </a:rPr>
              <a:t>+ additional counts in the 4w region.</a:t>
            </a:r>
            <a:br>
              <a:rPr lang="en-US" sz="1400" dirty="0">
                <a:solidFill>
                  <a:schemeClr val="tx1"/>
                </a:solidFill>
              </a:rPr>
            </a:br>
            <a:br>
              <a:rPr lang="en-US" sz="1400" dirty="0"/>
            </a:br>
            <a:r>
              <a:rPr lang="en-US" sz="1600" b="1" dirty="0">
                <a:solidFill>
                  <a:srgbClr val="FF0000"/>
                </a:solidFill>
              </a:rPr>
              <a:t>How to correctly estimate Pileup</a:t>
            </a:r>
            <a:br>
              <a:rPr lang="en-US" sz="1600" b="1" dirty="0">
                <a:solidFill>
                  <a:srgbClr val="FF0000"/>
                </a:solidFill>
              </a:rPr>
            </a:br>
            <a:br>
              <a:rPr lang="en-US" sz="1600" b="1" dirty="0">
                <a:solidFill>
                  <a:srgbClr val="FF0000"/>
                </a:solidFill>
              </a:rPr>
            </a:br>
            <a:r>
              <a:rPr lang="en-US" sz="1600" b="1" dirty="0">
                <a:solidFill>
                  <a:schemeClr val="accent5"/>
                </a:solidFill>
              </a:rPr>
              <a:t>(</a:t>
            </a:r>
            <a:r>
              <a:rPr lang="en-US" sz="1600" b="1" dirty="0" err="1">
                <a:solidFill>
                  <a:schemeClr val="accent5"/>
                </a:solidFill>
              </a:rPr>
              <a:t>i</a:t>
            </a:r>
            <a:r>
              <a:rPr lang="en-US" sz="1600" b="1" dirty="0">
                <a:solidFill>
                  <a:schemeClr val="accent5"/>
                </a:solidFill>
              </a:rPr>
              <a:t>) Since pileup is pixel based it is not always needed to look at the full droplet but rather at pixels that lie as closest </a:t>
            </a:r>
            <a:r>
              <a:rPr lang="en-US" sz="1600" b="1" dirty="0" err="1">
                <a:solidFill>
                  <a:schemeClr val="accent5"/>
                </a:solidFill>
              </a:rPr>
              <a:t>neighbours</a:t>
            </a:r>
            <a:r>
              <a:rPr lang="en-US" sz="1600" b="1" dirty="0">
                <a:solidFill>
                  <a:schemeClr val="accent5"/>
                </a:solidFill>
              </a:rPr>
              <a:t> to the brightest hit in the droplet. </a:t>
            </a:r>
            <a:br>
              <a:rPr lang="en-US" sz="1600" b="1" dirty="0">
                <a:solidFill>
                  <a:schemeClr val="accent5"/>
                </a:solidFill>
              </a:rPr>
            </a:br>
            <a:r>
              <a:rPr lang="en-US" sz="1600" b="1" dirty="0">
                <a:solidFill>
                  <a:schemeClr val="accent5"/>
                </a:solidFill>
              </a:rPr>
              <a:t>    E.g. Shown alongside is the hit map for the entire Run of 192. Only a </a:t>
            </a:r>
            <a:br>
              <a:rPr lang="en-US" sz="1600" b="1" dirty="0">
                <a:solidFill>
                  <a:schemeClr val="accent5"/>
                </a:solidFill>
              </a:rPr>
            </a:br>
            <a:r>
              <a:rPr lang="en-US" sz="1600" b="1" dirty="0">
                <a:solidFill>
                  <a:schemeClr val="accent5"/>
                </a:solidFill>
              </a:rPr>
              <a:t>small region was selected which is shown right below it. </a:t>
            </a:r>
            <a:br>
              <a:rPr lang="en-US" sz="1600" b="1" dirty="0">
                <a:solidFill>
                  <a:schemeClr val="accent5"/>
                </a:solidFill>
              </a:rPr>
            </a:br>
            <a:r>
              <a:rPr lang="en-US" sz="1600" b="1" dirty="0">
                <a:solidFill>
                  <a:schemeClr val="accent5"/>
                </a:solidFill>
              </a:rPr>
              <a:t>(ii) Look at the ADU histogram of this region. If we still see enough second</a:t>
            </a:r>
            <a:br>
              <a:rPr lang="en-US" sz="1600" b="1" dirty="0">
                <a:solidFill>
                  <a:schemeClr val="accent5"/>
                </a:solidFill>
              </a:rPr>
            </a:br>
            <a:r>
              <a:rPr lang="en-US" sz="1600" b="1" dirty="0">
                <a:solidFill>
                  <a:schemeClr val="accent5"/>
                </a:solidFill>
              </a:rPr>
              <a:t>harmonic signal and/or fund and/or signal from higher harmonics(which </a:t>
            </a:r>
            <a:br>
              <a:rPr lang="en-US" sz="1600" b="1" dirty="0">
                <a:solidFill>
                  <a:schemeClr val="accent5"/>
                </a:solidFill>
              </a:rPr>
            </a:br>
            <a:r>
              <a:rPr lang="en-US" sz="1600" b="1" dirty="0">
                <a:solidFill>
                  <a:schemeClr val="accent5"/>
                </a:solidFill>
              </a:rPr>
              <a:t>in our case has been 4w).The signal will go down but it will still be confined</a:t>
            </a:r>
            <a:br>
              <a:rPr lang="en-US" sz="1600" b="1" dirty="0">
                <a:solidFill>
                  <a:schemeClr val="accent5"/>
                </a:solidFill>
              </a:rPr>
            </a:br>
            <a:r>
              <a:rPr lang="en-US" sz="1600" b="1" dirty="0">
                <a:solidFill>
                  <a:schemeClr val="accent5"/>
                </a:solidFill>
              </a:rPr>
              <a:t>within the respective ADU regions. We will use this filtered signal to create</a:t>
            </a:r>
            <a:br>
              <a:rPr lang="en-US" sz="1600" b="1" dirty="0">
                <a:solidFill>
                  <a:schemeClr val="accent5"/>
                </a:solidFill>
              </a:rPr>
            </a:br>
            <a:r>
              <a:rPr lang="en-US" sz="1600" b="1" dirty="0">
                <a:solidFill>
                  <a:schemeClr val="accent5"/>
                </a:solidFill>
              </a:rPr>
              <a:t>a binary </a:t>
            </a:r>
            <a:r>
              <a:rPr lang="en-US" sz="1600" b="1" dirty="0" err="1">
                <a:solidFill>
                  <a:schemeClr val="accent5"/>
                </a:solidFill>
              </a:rPr>
              <a:t>mask.Sum</a:t>
            </a:r>
            <a:r>
              <a:rPr lang="en-US" sz="1600" b="1" dirty="0">
                <a:solidFill>
                  <a:schemeClr val="accent5"/>
                </a:solidFill>
              </a:rPr>
              <a:t> over this mask and this is the number of pixels we will </a:t>
            </a:r>
            <a:br>
              <a:rPr lang="en-US" sz="1600" b="1" dirty="0">
                <a:solidFill>
                  <a:schemeClr val="accent5"/>
                </a:solidFill>
              </a:rPr>
            </a:br>
            <a:r>
              <a:rPr lang="en-US" sz="1600" b="1" dirty="0">
                <a:solidFill>
                  <a:schemeClr val="accent5"/>
                </a:solidFill>
              </a:rPr>
              <a:t>use for normalizing our counts</a:t>
            </a:r>
            <a:br>
              <a:rPr lang="en-US" sz="1600" b="1" dirty="0">
                <a:solidFill>
                  <a:schemeClr val="accent5"/>
                </a:solidFill>
              </a:rPr>
            </a:br>
            <a:r>
              <a:rPr lang="en-US" sz="1600" b="1" dirty="0">
                <a:solidFill>
                  <a:schemeClr val="accent5"/>
                </a:solidFill>
              </a:rPr>
              <a:t>(iii) Now count up the no of photons that fall within the SHG ADU and Fund </a:t>
            </a:r>
            <a:br>
              <a:rPr lang="en-US" sz="1600" b="1" dirty="0">
                <a:solidFill>
                  <a:schemeClr val="accent5"/>
                </a:solidFill>
              </a:rPr>
            </a:br>
            <a:r>
              <a:rPr lang="en-US" sz="1600" b="1" dirty="0">
                <a:solidFill>
                  <a:schemeClr val="accent5"/>
                </a:solidFill>
              </a:rPr>
              <a:t>ADU region . Use these numbers to estimate fund and second harmonic </a:t>
            </a:r>
            <a:br>
              <a:rPr lang="en-US" sz="1600" b="1" dirty="0">
                <a:solidFill>
                  <a:schemeClr val="accent5"/>
                </a:solidFill>
              </a:rPr>
            </a:br>
            <a:br>
              <a:rPr lang="en-US" sz="1400" dirty="0"/>
            </a:br>
            <a:br>
              <a:rPr lang="en-US" sz="1400" dirty="0"/>
            </a:br>
            <a:br>
              <a:rPr lang="en-US" sz="1400" dirty="0"/>
            </a:br>
            <a:br>
              <a:rPr lang="en-US" sz="1400" dirty="0"/>
            </a:br>
            <a:br>
              <a:rPr lang="en-US" dirty="0"/>
            </a:br>
            <a:endParaRPr lang="en-US" dirty="0"/>
          </a:p>
        </p:txBody>
      </p:sp>
      <p:pic>
        <p:nvPicPr>
          <p:cNvPr id="4" name="Picture 3">
            <a:extLst>
              <a:ext uri="{FF2B5EF4-FFF2-40B4-BE49-F238E27FC236}">
                <a16:creationId xmlns:a16="http://schemas.microsoft.com/office/drawing/2014/main" id="{120D676F-C5A6-044B-B350-AF93A7462892}"/>
              </a:ext>
            </a:extLst>
          </p:cNvPr>
          <p:cNvPicPr>
            <a:picLocks noChangeAspect="1"/>
          </p:cNvPicPr>
          <p:nvPr/>
        </p:nvPicPr>
        <p:blipFill>
          <a:blip r:embed="rId2"/>
          <a:stretch>
            <a:fillRect/>
          </a:stretch>
        </p:blipFill>
        <p:spPr>
          <a:xfrm>
            <a:off x="7096897" y="4457700"/>
            <a:ext cx="3657600" cy="2400300"/>
          </a:xfrm>
          <a:prstGeom prst="rect">
            <a:avLst/>
          </a:prstGeom>
        </p:spPr>
      </p:pic>
    </p:spTree>
    <p:extLst>
      <p:ext uri="{BB962C8B-B14F-4D97-AF65-F5344CB8AC3E}">
        <p14:creationId xmlns:p14="http://schemas.microsoft.com/office/powerpoint/2010/main" val="3106998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0E5B-85EB-1A43-84B5-DC3DF051FAEF}"/>
              </a:ext>
            </a:extLst>
          </p:cNvPr>
          <p:cNvSpPr>
            <a:spLocks noGrp="1"/>
          </p:cNvSpPr>
          <p:nvPr>
            <p:ph type="title"/>
          </p:nvPr>
        </p:nvSpPr>
        <p:spPr/>
        <p:txBody>
          <a:bodyPr/>
          <a:lstStyle/>
          <a:p>
            <a:r>
              <a:rPr lang="en-US" dirty="0"/>
              <a:t>RUN 177[11-1]</a:t>
            </a:r>
          </a:p>
        </p:txBody>
      </p:sp>
      <p:sp>
        <p:nvSpPr>
          <p:cNvPr id="3" name="Content Placeholder 2">
            <a:extLst>
              <a:ext uri="{FF2B5EF4-FFF2-40B4-BE49-F238E27FC236}">
                <a16:creationId xmlns:a16="http://schemas.microsoft.com/office/drawing/2014/main" id="{B72A8117-C85B-DE4D-B384-C07FA73E5CD4}"/>
              </a:ext>
            </a:extLst>
          </p:cNvPr>
          <p:cNvSpPr>
            <a:spLocks noGrp="1"/>
          </p:cNvSpPr>
          <p:nvPr>
            <p:ph idx="1"/>
          </p:nvPr>
        </p:nvSpPr>
        <p:spPr/>
        <p:txBody>
          <a:bodyPr/>
          <a:lstStyle/>
          <a:p>
            <a:r>
              <a:rPr lang="en-US" dirty="0"/>
              <a:t>Droplet changes very slightly at in going from IPM 2-3 to higher IPM. 2 pixel shift on the brightest spot. Selected a 7 pixel long </a:t>
            </a:r>
            <a:r>
              <a:rPr lang="en-US" dirty="0" err="1"/>
              <a:t>region.Signal</a:t>
            </a:r>
            <a:r>
              <a:rPr lang="en-US" dirty="0"/>
              <a:t> stays the same.</a:t>
            </a:r>
          </a:p>
        </p:txBody>
      </p:sp>
      <p:pic>
        <p:nvPicPr>
          <p:cNvPr id="5" name="Picture 4">
            <a:extLst>
              <a:ext uri="{FF2B5EF4-FFF2-40B4-BE49-F238E27FC236}">
                <a16:creationId xmlns:a16="http://schemas.microsoft.com/office/drawing/2014/main" id="{D12390D3-4D22-7148-8BE8-4B219F07BC2D}"/>
              </a:ext>
            </a:extLst>
          </p:cNvPr>
          <p:cNvPicPr>
            <a:picLocks noChangeAspect="1"/>
          </p:cNvPicPr>
          <p:nvPr/>
        </p:nvPicPr>
        <p:blipFill>
          <a:blip r:embed="rId2"/>
          <a:stretch>
            <a:fillRect/>
          </a:stretch>
        </p:blipFill>
        <p:spPr>
          <a:xfrm>
            <a:off x="1112108" y="3137524"/>
            <a:ext cx="4038372" cy="3134027"/>
          </a:xfrm>
          <a:prstGeom prst="rect">
            <a:avLst/>
          </a:prstGeom>
        </p:spPr>
      </p:pic>
    </p:spTree>
    <p:extLst>
      <p:ext uri="{BB962C8B-B14F-4D97-AF65-F5344CB8AC3E}">
        <p14:creationId xmlns:p14="http://schemas.microsoft.com/office/powerpoint/2010/main" val="2183886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E39B1C-2278-5841-AFB1-3E806D43A011}"/>
              </a:ext>
            </a:extLst>
          </p:cNvPr>
          <p:cNvPicPr>
            <a:picLocks noChangeAspect="1"/>
          </p:cNvPicPr>
          <p:nvPr/>
        </p:nvPicPr>
        <p:blipFill>
          <a:blip r:embed="rId2"/>
          <a:stretch>
            <a:fillRect/>
          </a:stretch>
        </p:blipFill>
        <p:spPr>
          <a:xfrm>
            <a:off x="757881" y="1668162"/>
            <a:ext cx="4506098" cy="3707026"/>
          </a:xfrm>
          <a:prstGeom prst="rect">
            <a:avLst/>
          </a:prstGeom>
        </p:spPr>
      </p:pic>
      <p:pic>
        <p:nvPicPr>
          <p:cNvPr id="7" name="Picture 6">
            <a:extLst>
              <a:ext uri="{FF2B5EF4-FFF2-40B4-BE49-F238E27FC236}">
                <a16:creationId xmlns:a16="http://schemas.microsoft.com/office/drawing/2014/main" id="{9507151E-470F-6440-81A8-9E73049A593E}"/>
              </a:ext>
            </a:extLst>
          </p:cNvPr>
          <p:cNvPicPr>
            <a:picLocks noChangeAspect="1"/>
          </p:cNvPicPr>
          <p:nvPr/>
        </p:nvPicPr>
        <p:blipFill>
          <a:blip r:embed="rId3"/>
          <a:stretch>
            <a:fillRect/>
          </a:stretch>
        </p:blipFill>
        <p:spPr>
          <a:xfrm>
            <a:off x="5931243" y="1668162"/>
            <a:ext cx="3958281" cy="3546389"/>
          </a:xfrm>
          <a:prstGeom prst="rect">
            <a:avLst/>
          </a:prstGeom>
        </p:spPr>
      </p:pic>
    </p:spTree>
    <p:extLst>
      <p:ext uri="{BB962C8B-B14F-4D97-AF65-F5344CB8AC3E}">
        <p14:creationId xmlns:p14="http://schemas.microsoft.com/office/powerpoint/2010/main" val="24317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3A54-B023-8F4B-B350-AB6298818B47}"/>
              </a:ext>
            </a:extLst>
          </p:cNvPr>
          <p:cNvSpPr>
            <a:spLocks noGrp="1"/>
          </p:cNvSpPr>
          <p:nvPr>
            <p:ph type="title"/>
          </p:nvPr>
        </p:nvSpPr>
        <p:spPr/>
        <p:txBody>
          <a:bodyPr/>
          <a:lstStyle/>
          <a:p>
            <a:r>
              <a:rPr lang="en-US" dirty="0"/>
              <a:t>RUN 201-[113]</a:t>
            </a:r>
          </a:p>
        </p:txBody>
      </p:sp>
      <p:sp>
        <p:nvSpPr>
          <p:cNvPr id="3" name="Content Placeholder 2">
            <a:extLst>
              <a:ext uri="{FF2B5EF4-FFF2-40B4-BE49-F238E27FC236}">
                <a16:creationId xmlns:a16="http://schemas.microsoft.com/office/drawing/2014/main" id="{8A89B438-5AEC-324A-A313-1E4F1BEE8336}"/>
              </a:ext>
            </a:extLst>
          </p:cNvPr>
          <p:cNvSpPr>
            <a:spLocks noGrp="1"/>
          </p:cNvSpPr>
          <p:nvPr>
            <p:ph idx="1"/>
          </p:nvPr>
        </p:nvSpPr>
        <p:spPr/>
        <p:txBody>
          <a:bodyPr/>
          <a:lstStyle/>
          <a:p>
            <a:r>
              <a:rPr lang="en-US" dirty="0"/>
              <a:t>Same comments as 11-1</a:t>
            </a:r>
          </a:p>
        </p:txBody>
      </p:sp>
      <p:pic>
        <p:nvPicPr>
          <p:cNvPr id="5" name="Picture 4">
            <a:extLst>
              <a:ext uri="{FF2B5EF4-FFF2-40B4-BE49-F238E27FC236}">
                <a16:creationId xmlns:a16="http://schemas.microsoft.com/office/drawing/2014/main" id="{894DAC94-D4B1-6648-B1F2-A3580D6F9E23}"/>
              </a:ext>
            </a:extLst>
          </p:cNvPr>
          <p:cNvPicPr>
            <a:picLocks noChangeAspect="1"/>
          </p:cNvPicPr>
          <p:nvPr/>
        </p:nvPicPr>
        <p:blipFill>
          <a:blip r:embed="rId2"/>
          <a:stretch>
            <a:fillRect/>
          </a:stretch>
        </p:blipFill>
        <p:spPr>
          <a:xfrm>
            <a:off x="337752" y="2729374"/>
            <a:ext cx="4988010" cy="3311987"/>
          </a:xfrm>
          <a:prstGeom prst="rect">
            <a:avLst/>
          </a:prstGeom>
        </p:spPr>
      </p:pic>
      <p:pic>
        <p:nvPicPr>
          <p:cNvPr id="7" name="Picture 6">
            <a:extLst>
              <a:ext uri="{FF2B5EF4-FFF2-40B4-BE49-F238E27FC236}">
                <a16:creationId xmlns:a16="http://schemas.microsoft.com/office/drawing/2014/main" id="{9CFA94E6-9EF2-3B49-86C6-D66D41270643}"/>
              </a:ext>
            </a:extLst>
          </p:cNvPr>
          <p:cNvPicPr>
            <a:picLocks noChangeAspect="1"/>
          </p:cNvPicPr>
          <p:nvPr/>
        </p:nvPicPr>
        <p:blipFill>
          <a:blip r:embed="rId3"/>
          <a:stretch>
            <a:fillRect/>
          </a:stretch>
        </p:blipFill>
        <p:spPr>
          <a:xfrm>
            <a:off x="5857103" y="2483708"/>
            <a:ext cx="4164227" cy="3422822"/>
          </a:xfrm>
          <a:prstGeom prst="rect">
            <a:avLst/>
          </a:prstGeom>
        </p:spPr>
      </p:pic>
    </p:spTree>
    <p:extLst>
      <p:ext uri="{BB962C8B-B14F-4D97-AF65-F5344CB8AC3E}">
        <p14:creationId xmlns:p14="http://schemas.microsoft.com/office/powerpoint/2010/main" val="646530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60D1-02E6-7646-9366-EE6F271637F2}"/>
              </a:ext>
            </a:extLst>
          </p:cNvPr>
          <p:cNvSpPr>
            <a:spLocks noGrp="1"/>
          </p:cNvSpPr>
          <p:nvPr>
            <p:ph type="title"/>
          </p:nvPr>
        </p:nvSpPr>
        <p:spPr/>
        <p:txBody>
          <a:bodyPr>
            <a:normAutofit fontScale="90000"/>
          </a:bodyPr>
          <a:lstStyle/>
          <a:p>
            <a:r>
              <a:rPr lang="en-US" dirty="0"/>
              <a:t>[00-4]</a:t>
            </a:r>
            <a:br>
              <a:rPr lang="en-US" dirty="0"/>
            </a:br>
            <a:br>
              <a:rPr lang="en-US" dirty="0"/>
            </a:br>
            <a:r>
              <a:rPr lang="en-US" dirty="0"/>
              <a:t>Needed to select Full </a:t>
            </a:r>
            <a:r>
              <a:rPr lang="en-US" dirty="0" err="1"/>
              <a:t>Roi</a:t>
            </a:r>
            <a:r>
              <a:rPr lang="en-US" dirty="0"/>
              <a:t> to see signal.</a:t>
            </a:r>
          </a:p>
        </p:txBody>
      </p:sp>
      <p:pic>
        <p:nvPicPr>
          <p:cNvPr id="5" name="Content Placeholder 4">
            <a:extLst>
              <a:ext uri="{FF2B5EF4-FFF2-40B4-BE49-F238E27FC236}">
                <a16:creationId xmlns:a16="http://schemas.microsoft.com/office/drawing/2014/main" id="{E1295B9E-0977-1E47-B5AB-D9BE7A1DB427}"/>
              </a:ext>
            </a:extLst>
          </p:cNvPr>
          <p:cNvPicPr>
            <a:picLocks noGrp="1" noChangeAspect="1"/>
          </p:cNvPicPr>
          <p:nvPr>
            <p:ph idx="1"/>
          </p:nvPr>
        </p:nvPicPr>
        <p:blipFill>
          <a:blip r:embed="rId2"/>
          <a:stretch>
            <a:fillRect/>
          </a:stretch>
        </p:blipFill>
        <p:spPr>
          <a:xfrm>
            <a:off x="2384854" y="2434281"/>
            <a:ext cx="4419965" cy="3038625"/>
          </a:xfrm>
        </p:spPr>
      </p:pic>
    </p:spTree>
    <p:extLst>
      <p:ext uri="{BB962C8B-B14F-4D97-AF65-F5344CB8AC3E}">
        <p14:creationId xmlns:p14="http://schemas.microsoft.com/office/powerpoint/2010/main" val="1833868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1E5F7D-3DF9-A248-97E6-9077BB6A0424}"/>
              </a:ext>
            </a:extLst>
          </p:cNvPr>
          <p:cNvPicPr>
            <a:picLocks noChangeAspect="1"/>
          </p:cNvPicPr>
          <p:nvPr/>
        </p:nvPicPr>
        <p:blipFill>
          <a:blip r:embed="rId2"/>
          <a:stretch>
            <a:fillRect/>
          </a:stretch>
        </p:blipFill>
        <p:spPr>
          <a:xfrm>
            <a:off x="473674" y="1359243"/>
            <a:ext cx="5593493" cy="3546389"/>
          </a:xfrm>
          <a:prstGeom prst="rect">
            <a:avLst/>
          </a:prstGeom>
        </p:spPr>
      </p:pic>
      <p:sp>
        <p:nvSpPr>
          <p:cNvPr id="6" name="TextBox 5">
            <a:extLst>
              <a:ext uri="{FF2B5EF4-FFF2-40B4-BE49-F238E27FC236}">
                <a16:creationId xmlns:a16="http://schemas.microsoft.com/office/drawing/2014/main" id="{91B28EA6-7B49-4946-BF6F-CCB2E6590192}"/>
              </a:ext>
            </a:extLst>
          </p:cNvPr>
          <p:cNvSpPr txBox="1"/>
          <p:nvPr/>
        </p:nvSpPr>
        <p:spPr>
          <a:xfrm>
            <a:off x="1322174" y="5053914"/>
            <a:ext cx="3781168" cy="2585323"/>
          </a:xfrm>
          <a:prstGeom prst="rect">
            <a:avLst/>
          </a:prstGeom>
          <a:noFill/>
        </p:spPr>
        <p:txBody>
          <a:bodyPr wrap="square" rtlCol="0">
            <a:spAutoFit/>
          </a:bodyPr>
          <a:lstStyle/>
          <a:p>
            <a:r>
              <a:rPr lang="en-US" dirty="0" err="1"/>
              <a:t>Bjoern’s</a:t>
            </a:r>
            <a:r>
              <a:rPr lang="en-US" dirty="0"/>
              <a:t> positive vertical errors are longer than mine. However Bjorn counts fund pileup within positive error bar. </a:t>
            </a:r>
            <a:r>
              <a:rPr lang="en-US" dirty="0" err="1"/>
              <a:t>Ipm</a:t>
            </a:r>
            <a:r>
              <a:rPr lang="en-US" dirty="0"/>
              <a:t> range 5-6 shows very large </a:t>
            </a:r>
            <a:r>
              <a:rPr lang="en-US" dirty="0" err="1"/>
              <a:t>poisson</a:t>
            </a:r>
            <a:r>
              <a:rPr lang="en-US" dirty="0"/>
              <a:t> errors. Hence ignored the bad fitting .</a:t>
            </a:r>
          </a:p>
          <a:p>
            <a:endParaRPr lang="en-US" dirty="0"/>
          </a:p>
          <a:p>
            <a:endParaRPr lang="en-US" dirty="0"/>
          </a:p>
          <a:p>
            <a:endParaRPr lang="en-US" dirty="0"/>
          </a:p>
        </p:txBody>
      </p:sp>
      <p:pic>
        <p:nvPicPr>
          <p:cNvPr id="8" name="Picture 7">
            <a:extLst>
              <a:ext uri="{FF2B5EF4-FFF2-40B4-BE49-F238E27FC236}">
                <a16:creationId xmlns:a16="http://schemas.microsoft.com/office/drawing/2014/main" id="{704C6EF8-15CB-024F-B0EE-812C27F67DA5}"/>
              </a:ext>
            </a:extLst>
          </p:cNvPr>
          <p:cNvPicPr>
            <a:picLocks noChangeAspect="1"/>
          </p:cNvPicPr>
          <p:nvPr/>
        </p:nvPicPr>
        <p:blipFill>
          <a:blip r:embed="rId3"/>
          <a:stretch>
            <a:fillRect/>
          </a:stretch>
        </p:blipFill>
        <p:spPr>
          <a:xfrm>
            <a:off x="6417275" y="1516791"/>
            <a:ext cx="4172466" cy="3231292"/>
          </a:xfrm>
          <a:prstGeom prst="rect">
            <a:avLst/>
          </a:prstGeom>
        </p:spPr>
      </p:pic>
    </p:spTree>
    <p:extLst>
      <p:ext uri="{BB962C8B-B14F-4D97-AF65-F5344CB8AC3E}">
        <p14:creationId xmlns:p14="http://schemas.microsoft.com/office/powerpoint/2010/main" val="745513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9105C-6F56-A943-AEA3-C5306D76242B}"/>
              </a:ext>
            </a:extLst>
          </p:cNvPr>
          <p:cNvSpPr>
            <a:spLocks noGrp="1"/>
          </p:cNvSpPr>
          <p:nvPr>
            <p:ph type="title"/>
          </p:nvPr>
        </p:nvSpPr>
        <p:spPr/>
        <p:txBody>
          <a:bodyPr/>
          <a:lstStyle/>
          <a:p>
            <a:r>
              <a:rPr lang="en-US" dirty="0"/>
              <a:t>[331]</a:t>
            </a:r>
          </a:p>
        </p:txBody>
      </p:sp>
      <p:pic>
        <p:nvPicPr>
          <p:cNvPr id="5" name="Content Placeholder 4">
            <a:extLst>
              <a:ext uri="{FF2B5EF4-FFF2-40B4-BE49-F238E27FC236}">
                <a16:creationId xmlns:a16="http://schemas.microsoft.com/office/drawing/2014/main" id="{877221ED-503A-3542-813A-35990FF7A5E6}"/>
              </a:ext>
            </a:extLst>
          </p:cNvPr>
          <p:cNvPicPr>
            <a:picLocks noGrp="1" noChangeAspect="1"/>
          </p:cNvPicPr>
          <p:nvPr>
            <p:ph idx="1"/>
          </p:nvPr>
        </p:nvPicPr>
        <p:blipFill>
          <a:blip r:embed="rId2"/>
          <a:stretch>
            <a:fillRect/>
          </a:stretch>
        </p:blipFill>
        <p:spPr>
          <a:xfrm>
            <a:off x="949182" y="1717589"/>
            <a:ext cx="4302440" cy="3805882"/>
          </a:xfrm>
        </p:spPr>
      </p:pic>
      <p:pic>
        <p:nvPicPr>
          <p:cNvPr id="7" name="Picture 6">
            <a:extLst>
              <a:ext uri="{FF2B5EF4-FFF2-40B4-BE49-F238E27FC236}">
                <a16:creationId xmlns:a16="http://schemas.microsoft.com/office/drawing/2014/main" id="{624DDB88-E9B8-0341-B80B-3C5F6BFE312D}"/>
              </a:ext>
            </a:extLst>
          </p:cNvPr>
          <p:cNvPicPr>
            <a:picLocks noChangeAspect="1"/>
          </p:cNvPicPr>
          <p:nvPr/>
        </p:nvPicPr>
        <p:blipFill>
          <a:blip r:embed="rId3"/>
          <a:stretch>
            <a:fillRect/>
          </a:stretch>
        </p:blipFill>
        <p:spPr>
          <a:xfrm>
            <a:off x="5869459" y="1717589"/>
            <a:ext cx="4477266" cy="3805882"/>
          </a:xfrm>
          <a:prstGeom prst="rect">
            <a:avLst/>
          </a:prstGeom>
        </p:spPr>
      </p:pic>
      <p:sp>
        <p:nvSpPr>
          <p:cNvPr id="8" name="TextBox 7">
            <a:extLst>
              <a:ext uri="{FF2B5EF4-FFF2-40B4-BE49-F238E27FC236}">
                <a16:creationId xmlns:a16="http://schemas.microsoft.com/office/drawing/2014/main" id="{0659C63E-0F1A-D14D-9166-8FFEDB033BE2}"/>
              </a:ext>
            </a:extLst>
          </p:cNvPr>
          <p:cNvSpPr txBox="1"/>
          <p:nvPr/>
        </p:nvSpPr>
        <p:spPr>
          <a:xfrm>
            <a:off x="1853514" y="5696465"/>
            <a:ext cx="6242478" cy="646331"/>
          </a:xfrm>
          <a:prstGeom prst="rect">
            <a:avLst/>
          </a:prstGeom>
          <a:noFill/>
        </p:spPr>
        <p:txBody>
          <a:bodyPr wrap="none" rtlCol="0">
            <a:spAutoFit/>
          </a:bodyPr>
          <a:lstStyle/>
          <a:p>
            <a:r>
              <a:rPr lang="en-US" dirty="0"/>
              <a:t>Full </a:t>
            </a:r>
            <a:r>
              <a:rPr lang="en-US" dirty="0" err="1"/>
              <a:t>roi</a:t>
            </a:r>
            <a:r>
              <a:rPr lang="en-US" dirty="0"/>
              <a:t> selection was needed . ADU </a:t>
            </a:r>
            <a:r>
              <a:rPr lang="en-US" dirty="0" err="1"/>
              <a:t>hist</a:t>
            </a:r>
            <a:r>
              <a:rPr lang="en-US" dirty="0"/>
              <a:t> showed no pileup.</a:t>
            </a:r>
          </a:p>
          <a:p>
            <a:endParaRPr lang="en-US" dirty="0"/>
          </a:p>
        </p:txBody>
      </p:sp>
    </p:spTree>
    <p:extLst>
      <p:ext uri="{BB962C8B-B14F-4D97-AF65-F5344CB8AC3E}">
        <p14:creationId xmlns:p14="http://schemas.microsoft.com/office/powerpoint/2010/main" val="110757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77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7E12-5B4C-D845-9A80-BD1EF336816F}"/>
              </a:ext>
            </a:extLst>
          </p:cNvPr>
          <p:cNvSpPr>
            <a:spLocks noGrp="1"/>
          </p:cNvSpPr>
          <p:nvPr>
            <p:ph type="title"/>
          </p:nvPr>
        </p:nvSpPr>
        <p:spPr/>
        <p:txBody>
          <a:bodyPr/>
          <a:lstStyle/>
          <a:p>
            <a:r>
              <a:rPr lang="en-US" dirty="0"/>
              <a:t>[660]</a:t>
            </a:r>
          </a:p>
        </p:txBody>
      </p:sp>
      <p:sp>
        <p:nvSpPr>
          <p:cNvPr id="3" name="Content Placeholder 2">
            <a:extLst>
              <a:ext uri="{FF2B5EF4-FFF2-40B4-BE49-F238E27FC236}">
                <a16:creationId xmlns:a16="http://schemas.microsoft.com/office/drawing/2014/main" id="{4543BDE5-443C-4F41-9F26-B22611A2D0D0}"/>
              </a:ext>
            </a:extLst>
          </p:cNvPr>
          <p:cNvSpPr>
            <a:spLocks noGrp="1"/>
          </p:cNvSpPr>
          <p:nvPr>
            <p:ph idx="1"/>
          </p:nvPr>
        </p:nvSpPr>
        <p:spPr/>
        <p:txBody>
          <a:bodyPr/>
          <a:lstStyle/>
          <a:p>
            <a:r>
              <a:rPr lang="en-US" dirty="0"/>
              <a:t>needed a 10 pixel long region to see signal. No pileup. Not a good fit at high </a:t>
            </a:r>
            <a:r>
              <a:rPr lang="en-US" dirty="0" err="1"/>
              <a:t>ipms</a:t>
            </a:r>
            <a:r>
              <a:rPr lang="en-US" dirty="0"/>
              <a:t> but since the main  contribution to error is </a:t>
            </a:r>
            <a:r>
              <a:rPr lang="en-US" dirty="0" err="1"/>
              <a:t>poisson</a:t>
            </a:r>
            <a:r>
              <a:rPr lang="en-US" dirty="0"/>
              <a:t> statistics from IPM4 and above ignored the bad fitting.</a:t>
            </a:r>
          </a:p>
        </p:txBody>
      </p:sp>
      <p:pic>
        <p:nvPicPr>
          <p:cNvPr id="5" name="Picture 4">
            <a:extLst>
              <a:ext uri="{FF2B5EF4-FFF2-40B4-BE49-F238E27FC236}">
                <a16:creationId xmlns:a16="http://schemas.microsoft.com/office/drawing/2014/main" id="{E782D7AF-7BBF-6D40-B803-835785CF597C}"/>
              </a:ext>
            </a:extLst>
          </p:cNvPr>
          <p:cNvPicPr>
            <a:picLocks noChangeAspect="1"/>
          </p:cNvPicPr>
          <p:nvPr/>
        </p:nvPicPr>
        <p:blipFill>
          <a:blip r:embed="rId2"/>
          <a:stretch>
            <a:fillRect/>
          </a:stretch>
        </p:blipFill>
        <p:spPr>
          <a:xfrm>
            <a:off x="6268995" y="3580073"/>
            <a:ext cx="3657600" cy="2743200"/>
          </a:xfrm>
          <a:prstGeom prst="rect">
            <a:avLst/>
          </a:prstGeom>
        </p:spPr>
      </p:pic>
      <p:pic>
        <p:nvPicPr>
          <p:cNvPr id="7" name="Picture 6">
            <a:extLst>
              <a:ext uri="{FF2B5EF4-FFF2-40B4-BE49-F238E27FC236}">
                <a16:creationId xmlns:a16="http://schemas.microsoft.com/office/drawing/2014/main" id="{652EC572-D9EF-8A46-8C9B-1886E09CC2A7}"/>
              </a:ext>
            </a:extLst>
          </p:cNvPr>
          <p:cNvPicPr>
            <a:picLocks noChangeAspect="1"/>
          </p:cNvPicPr>
          <p:nvPr/>
        </p:nvPicPr>
        <p:blipFill>
          <a:blip r:embed="rId3"/>
          <a:stretch>
            <a:fillRect/>
          </a:stretch>
        </p:blipFill>
        <p:spPr>
          <a:xfrm>
            <a:off x="677334" y="3194718"/>
            <a:ext cx="4242487" cy="3410465"/>
          </a:xfrm>
          <a:prstGeom prst="rect">
            <a:avLst/>
          </a:prstGeom>
        </p:spPr>
      </p:pic>
    </p:spTree>
    <p:extLst>
      <p:ext uri="{BB962C8B-B14F-4D97-AF65-F5344CB8AC3E}">
        <p14:creationId xmlns:p14="http://schemas.microsoft.com/office/powerpoint/2010/main" val="1560669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D4D0B-D72A-7E41-8DF7-82F8CF9A72A0}"/>
              </a:ext>
            </a:extLst>
          </p:cNvPr>
          <p:cNvSpPr>
            <a:spLocks noGrp="1"/>
          </p:cNvSpPr>
          <p:nvPr>
            <p:ph type="title"/>
          </p:nvPr>
        </p:nvSpPr>
        <p:spPr/>
        <p:txBody>
          <a:bodyPr/>
          <a:lstStyle/>
          <a:p>
            <a:r>
              <a:rPr lang="en-US" dirty="0"/>
              <a:t>[771]</a:t>
            </a:r>
          </a:p>
        </p:txBody>
      </p:sp>
      <p:sp>
        <p:nvSpPr>
          <p:cNvPr id="3" name="Content Placeholder 2">
            <a:extLst>
              <a:ext uri="{FF2B5EF4-FFF2-40B4-BE49-F238E27FC236}">
                <a16:creationId xmlns:a16="http://schemas.microsoft.com/office/drawing/2014/main" id="{8D564EAB-6702-2444-A2ED-BF2CC033957E}"/>
              </a:ext>
            </a:extLst>
          </p:cNvPr>
          <p:cNvSpPr>
            <a:spLocks noGrp="1"/>
          </p:cNvSpPr>
          <p:nvPr>
            <p:ph idx="1"/>
          </p:nvPr>
        </p:nvSpPr>
        <p:spPr/>
        <p:txBody>
          <a:bodyPr/>
          <a:lstStyle/>
          <a:p>
            <a:r>
              <a:rPr lang="en-US" dirty="0"/>
              <a:t>They did not perform a long run for this intensity . </a:t>
            </a:r>
            <a:r>
              <a:rPr lang="en-US" dirty="0" err="1"/>
              <a:t>Bjoern</a:t>
            </a:r>
            <a:r>
              <a:rPr lang="en-US" dirty="0"/>
              <a:t> artificially used the RC data to construct the IPM vs counts to compare custom vs </a:t>
            </a:r>
            <a:r>
              <a:rPr lang="en-US" dirty="0" err="1"/>
              <a:t>Silke’s</a:t>
            </a:r>
            <a:r>
              <a:rPr lang="en-US" dirty="0"/>
              <a:t> algorithm</a:t>
            </a:r>
          </a:p>
        </p:txBody>
      </p:sp>
    </p:spTree>
    <p:extLst>
      <p:ext uri="{BB962C8B-B14F-4D97-AF65-F5344CB8AC3E}">
        <p14:creationId xmlns:p14="http://schemas.microsoft.com/office/powerpoint/2010/main" val="3477708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1F326-75C6-1F44-A4FE-F9B6353E5AFC}"/>
              </a:ext>
            </a:extLst>
          </p:cNvPr>
          <p:cNvSpPr>
            <a:spLocks noGrp="1"/>
          </p:cNvSpPr>
          <p:nvPr>
            <p:ph type="title"/>
          </p:nvPr>
        </p:nvSpPr>
        <p:spPr>
          <a:xfrm>
            <a:off x="677334" y="165370"/>
            <a:ext cx="8596668" cy="1599660"/>
          </a:xfrm>
        </p:spPr>
        <p:txBody>
          <a:bodyPr>
            <a:normAutofit fontScale="90000"/>
          </a:bodyPr>
          <a:lstStyle/>
          <a:p>
            <a:r>
              <a:rPr lang="en-US" sz="2800" dirty="0">
                <a:highlight>
                  <a:srgbClr val="000000"/>
                </a:highlight>
              </a:rPr>
              <a:t>Comparison of FWHM’S to Darwin curves from online database.</a:t>
            </a:r>
            <a:br>
              <a:rPr lang="en-US" sz="2800" dirty="0">
                <a:highlight>
                  <a:srgbClr val="000000"/>
                </a:highlight>
              </a:rPr>
            </a:br>
            <a:r>
              <a:rPr lang="en-US" sz="2800" dirty="0">
                <a:highlight>
                  <a:srgbClr val="000000"/>
                </a:highlight>
              </a:rPr>
              <a:t>(</a:t>
            </a:r>
            <a:r>
              <a:rPr lang="en-US" sz="1200" dirty="0">
                <a:highlight>
                  <a:srgbClr val="000000"/>
                </a:highlight>
              </a:rPr>
              <a:t>Red indicates the run that was used for having better statistic</a:t>
            </a:r>
            <a:r>
              <a:rPr lang="en-US" sz="2800" dirty="0">
                <a:highlight>
                  <a:srgbClr val="000000"/>
                </a:highlight>
              </a:rPr>
              <a:t>)</a:t>
            </a:r>
            <a:br>
              <a:rPr lang="en-US" sz="2800" dirty="0">
                <a:highlight>
                  <a:srgbClr val="000000"/>
                </a:highlight>
              </a:rPr>
            </a:br>
            <a:br>
              <a:rPr lang="en-US" sz="2800" dirty="0"/>
            </a:br>
            <a:endParaRPr lang="en-US" sz="2800" dirty="0"/>
          </a:p>
        </p:txBody>
      </p:sp>
      <p:graphicFrame>
        <p:nvGraphicFramePr>
          <p:cNvPr id="4" name="Content Placeholder 3">
            <a:extLst>
              <a:ext uri="{FF2B5EF4-FFF2-40B4-BE49-F238E27FC236}">
                <a16:creationId xmlns:a16="http://schemas.microsoft.com/office/drawing/2014/main" id="{1C119350-C72E-0B43-AE8D-420583596F86}"/>
              </a:ext>
            </a:extLst>
          </p:cNvPr>
          <p:cNvGraphicFramePr>
            <a:graphicFrameLocks noGrp="1"/>
          </p:cNvGraphicFramePr>
          <p:nvPr>
            <p:ph idx="1"/>
            <p:extLst>
              <p:ext uri="{D42A27DB-BD31-4B8C-83A1-F6EECF244321}">
                <p14:modId xmlns:p14="http://schemas.microsoft.com/office/powerpoint/2010/main" val="1246790530"/>
              </p:ext>
            </p:extLst>
          </p:nvPr>
        </p:nvGraphicFramePr>
        <p:xfrm>
          <a:off x="677334" y="1490442"/>
          <a:ext cx="9065755" cy="4949884"/>
        </p:xfrm>
        <a:graphic>
          <a:graphicData uri="http://schemas.openxmlformats.org/drawingml/2006/table">
            <a:tbl>
              <a:tblPr firstRow="1" bandRow="1">
                <a:tableStyleId>{5C22544A-7EE6-4342-B048-85BDC9FD1C3A}</a:tableStyleId>
              </a:tblPr>
              <a:tblGrid>
                <a:gridCol w="1719262">
                  <a:extLst>
                    <a:ext uri="{9D8B030D-6E8A-4147-A177-3AD203B41FA5}">
                      <a16:colId xmlns:a16="http://schemas.microsoft.com/office/drawing/2014/main" val="3808621484"/>
                    </a:ext>
                  </a:extLst>
                </a:gridCol>
                <a:gridCol w="1719262">
                  <a:extLst>
                    <a:ext uri="{9D8B030D-6E8A-4147-A177-3AD203B41FA5}">
                      <a16:colId xmlns:a16="http://schemas.microsoft.com/office/drawing/2014/main" val="3798903962"/>
                    </a:ext>
                  </a:extLst>
                </a:gridCol>
                <a:gridCol w="1585628">
                  <a:extLst>
                    <a:ext uri="{9D8B030D-6E8A-4147-A177-3AD203B41FA5}">
                      <a16:colId xmlns:a16="http://schemas.microsoft.com/office/drawing/2014/main" val="3451795573"/>
                    </a:ext>
                  </a:extLst>
                </a:gridCol>
                <a:gridCol w="1852896">
                  <a:extLst>
                    <a:ext uri="{9D8B030D-6E8A-4147-A177-3AD203B41FA5}">
                      <a16:colId xmlns:a16="http://schemas.microsoft.com/office/drawing/2014/main" val="3761789749"/>
                    </a:ext>
                  </a:extLst>
                </a:gridCol>
                <a:gridCol w="2188707">
                  <a:extLst>
                    <a:ext uri="{9D8B030D-6E8A-4147-A177-3AD203B41FA5}">
                      <a16:colId xmlns:a16="http://schemas.microsoft.com/office/drawing/2014/main" val="1607510091"/>
                    </a:ext>
                  </a:extLst>
                </a:gridCol>
              </a:tblGrid>
              <a:tr h="866084">
                <a:tc>
                  <a:txBody>
                    <a:bodyPr/>
                    <a:lstStyle/>
                    <a:p>
                      <a:r>
                        <a:rPr lang="en-US" dirty="0"/>
                        <a:t>Run</a:t>
                      </a:r>
                    </a:p>
                  </a:txBody>
                  <a:tcPr/>
                </a:tc>
                <a:tc>
                  <a:txBody>
                    <a:bodyPr/>
                    <a:lstStyle/>
                    <a:p>
                      <a:r>
                        <a:rPr lang="en-US" dirty="0"/>
                        <a:t>Plane</a:t>
                      </a:r>
                    </a:p>
                  </a:txBody>
                  <a:tcPr/>
                </a:tc>
                <a:tc>
                  <a:txBody>
                    <a:bodyPr/>
                    <a:lstStyle/>
                    <a:p>
                      <a:r>
                        <a:rPr lang="en-US" dirty="0"/>
                        <a:t>FWHM(fundamental) in </a:t>
                      </a:r>
                      <a:r>
                        <a:rPr lang="en-US" dirty="0" err="1"/>
                        <a:t>mdegs</a:t>
                      </a:r>
                      <a:endParaRPr lang="en-US" dirty="0"/>
                    </a:p>
                  </a:txBody>
                  <a:tcPr/>
                </a:tc>
                <a:tc>
                  <a:txBody>
                    <a:bodyPr/>
                    <a:lstStyle/>
                    <a:p>
                      <a:r>
                        <a:rPr lang="en-US" dirty="0"/>
                        <a:t>FWHM(experiment) in </a:t>
                      </a:r>
                      <a:r>
                        <a:rPr lang="en-US" dirty="0" err="1"/>
                        <a:t>mdegs</a:t>
                      </a:r>
                      <a:r>
                        <a:rPr lang="en-US" dirty="0">
                          <a:solidFill>
                            <a:schemeClr val="accent5"/>
                          </a:solidFill>
                        </a:rPr>
                        <a:t>****</a:t>
                      </a:r>
                    </a:p>
                  </a:txBody>
                  <a:tcPr/>
                </a:tc>
                <a:tc>
                  <a:txBody>
                    <a:bodyPr/>
                    <a:lstStyle/>
                    <a:p>
                      <a:r>
                        <a:rPr lang="en-US" dirty="0"/>
                        <a:t>FWHM-second harmonic (online Darwin) in </a:t>
                      </a:r>
                      <a:r>
                        <a:rPr lang="en-US" dirty="0" err="1"/>
                        <a:t>mdegs</a:t>
                      </a:r>
                      <a:endParaRPr lang="en-US" dirty="0"/>
                    </a:p>
                  </a:txBody>
                  <a:tcPr/>
                </a:tc>
                <a:extLst>
                  <a:ext uri="{0D108BD9-81ED-4DB2-BD59-A6C34878D82A}">
                    <a16:rowId xmlns:a16="http://schemas.microsoft.com/office/drawing/2014/main" val="949867480"/>
                  </a:ext>
                </a:extLst>
              </a:tr>
              <a:tr h="345250">
                <a:tc>
                  <a:txBody>
                    <a:bodyPr/>
                    <a:lstStyle/>
                    <a:p>
                      <a:r>
                        <a:rPr lang="en-US" dirty="0"/>
                        <a:t>168</a:t>
                      </a:r>
                    </a:p>
                  </a:txBody>
                  <a:tcPr/>
                </a:tc>
                <a:tc>
                  <a:txBody>
                    <a:bodyPr/>
                    <a:lstStyle/>
                    <a:p>
                      <a:r>
                        <a:rPr lang="en-US" dirty="0"/>
                        <a:t>[220]</a:t>
                      </a:r>
                    </a:p>
                  </a:txBody>
                  <a:tcPr/>
                </a:tc>
                <a:tc>
                  <a:txBody>
                    <a:bodyPr/>
                    <a:lstStyle/>
                    <a:p>
                      <a:pPr algn="r" fontAlgn="b"/>
                      <a:r>
                        <a:rPr lang="en-US" sz="1800" b="0" i="0" u="none" strike="noStrike" dirty="0">
                          <a:solidFill>
                            <a:srgbClr val="000000"/>
                          </a:solidFill>
                          <a:effectLst/>
                          <a:latin typeface="Calibri" panose="020F0502020204030204" pitchFamily="34" charset="0"/>
                        </a:rPr>
                        <a:t>0.36t/4.85</a:t>
                      </a:r>
                    </a:p>
                  </a:txBody>
                  <a:tcPr marL="9525" marR="9525" marT="9525" marB="0" anchor="b"/>
                </a:tc>
                <a:tc>
                  <a:txBody>
                    <a:bodyPr/>
                    <a:lstStyle/>
                    <a:p>
                      <a:pPr algn="r" fontAlgn="b"/>
                      <a:r>
                        <a:rPr lang="en-US" sz="1200" b="0" i="0" u="none" strike="noStrike" dirty="0">
                          <a:solidFill>
                            <a:srgbClr val="000000"/>
                          </a:solidFill>
                          <a:effectLst/>
                          <a:latin typeface="Calibri" panose="020F0502020204030204" pitchFamily="34" charset="0"/>
                        </a:rPr>
                        <a:t>2.85</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0.3</a:t>
                      </a:r>
                    </a:p>
                  </a:txBody>
                  <a:tcPr marL="9525" marR="9525" marT="9525" marB="0" anchor="b"/>
                </a:tc>
                <a:extLst>
                  <a:ext uri="{0D108BD9-81ED-4DB2-BD59-A6C34878D82A}">
                    <a16:rowId xmlns:a16="http://schemas.microsoft.com/office/drawing/2014/main" val="863954045"/>
                  </a:ext>
                </a:extLst>
              </a:tr>
              <a:tr h="604187">
                <a:tc>
                  <a:txBody>
                    <a:bodyPr/>
                    <a:lstStyle/>
                    <a:p>
                      <a:r>
                        <a:rPr lang="en-US" dirty="0"/>
                        <a:t>173</a:t>
                      </a:r>
                    </a:p>
                  </a:txBody>
                  <a:tcPr/>
                </a:tc>
                <a:tc>
                  <a:txBody>
                    <a:bodyPr/>
                    <a:lstStyle/>
                    <a:p>
                      <a:r>
                        <a:rPr lang="en-US" dirty="0"/>
                        <a:t>[111]</a:t>
                      </a:r>
                    </a:p>
                    <a:p>
                      <a:endParaRPr lang="en-US" dirty="0"/>
                    </a:p>
                  </a:txBody>
                  <a:tcPr/>
                </a:tc>
                <a:tc>
                  <a:txBody>
                    <a:bodyPr/>
                    <a:lstStyle/>
                    <a:p>
                      <a:pPr algn="r" fontAlgn="b"/>
                      <a:r>
                        <a:rPr lang="en-US" sz="1800" b="0" i="0" u="none" strike="noStrike" dirty="0">
                          <a:solidFill>
                            <a:srgbClr val="000000"/>
                          </a:solidFill>
                          <a:effectLst/>
                          <a:latin typeface="Calibri" panose="020F0502020204030204" pitchFamily="34" charset="0"/>
                        </a:rPr>
                        <a:t>0.9t/T4.726</a:t>
                      </a: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2.5</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0.57</a:t>
                      </a:r>
                    </a:p>
                  </a:txBody>
                  <a:tcPr marL="9525" marR="9525" marT="9525" marB="0" anchor="b"/>
                </a:tc>
                <a:extLst>
                  <a:ext uri="{0D108BD9-81ED-4DB2-BD59-A6C34878D82A}">
                    <a16:rowId xmlns:a16="http://schemas.microsoft.com/office/drawing/2014/main" val="2961392460"/>
                  </a:ext>
                </a:extLst>
              </a:tr>
              <a:tr h="345250">
                <a:tc>
                  <a:txBody>
                    <a:bodyPr/>
                    <a:lstStyle/>
                    <a:p>
                      <a:r>
                        <a:rPr lang="en-US" dirty="0"/>
                        <a:t>176</a:t>
                      </a:r>
                    </a:p>
                  </a:txBody>
                  <a:tcPr/>
                </a:tc>
                <a:tc>
                  <a:txBody>
                    <a:bodyPr/>
                    <a:lstStyle/>
                    <a:p>
                      <a:r>
                        <a:rPr lang="en-US" dirty="0"/>
                        <a:t>[11-1]</a:t>
                      </a:r>
                    </a:p>
                  </a:txBody>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2.09</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0.57</a:t>
                      </a:r>
                    </a:p>
                  </a:txBody>
                  <a:tcPr marL="9525" marR="9525" marT="9525" marB="0" anchor="b"/>
                </a:tc>
                <a:extLst>
                  <a:ext uri="{0D108BD9-81ED-4DB2-BD59-A6C34878D82A}">
                    <a16:rowId xmlns:a16="http://schemas.microsoft.com/office/drawing/2014/main" val="422484457"/>
                  </a:ext>
                </a:extLst>
              </a:tr>
              <a:tr h="345250">
                <a:tc>
                  <a:txBody>
                    <a:bodyPr/>
                    <a:lstStyle/>
                    <a:p>
                      <a:r>
                        <a:rPr lang="en-US" dirty="0"/>
                        <a:t>190,</a:t>
                      </a:r>
                      <a:r>
                        <a:rPr lang="en-US" dirty="0">
                          <a:solidFill>
                            <a:schemeClr val="accent5"/>
                          </a:solidFill>
                        </a:rPr>
                        <a:t>192</a:t>
                      </a:r>
                    </a:p>
                  </a:txBody>
                  <a:tcPr/>
                </a:tc>
                <a:tc>
                  <a:txBody>
                    <a:bodyPr/>
                    <a:lstStyle/>
                    <a:p>
                      <a:r>
                        <a:rPr lang="en-US" dirty="0"/>
                        <a:t>[00-4]</a:t>
                      </a:r>
                    </a:p>
                  </a:txBody>
                  <a:tcPr/>
                </a:tc>
                <a:tc>
                  <a:txBody>
                    <a:bodyPr/>
                    <a:lstStyle/>
                    <a:p>
                      <a:pPr algn="l" fontAlgn="b"/>
                      <a:r>
                        <a:rPr lang="en-US" sz="1800" b="0" i="0" u="none" strike="noStrike">
                          <a:solidFill>
                            <a:srgbClr val="000000"/>
                          </a:solidFill>
                          <a:effectLst/>
                          <a:latin typeface="Calibri" panose="020F0502020204030204" pitchFamily="34" charset="0"/>
                        </a:rPr>
                        <a:t>N/A</a:t>
                      </a:r>
                    </a:p>
                  </a:txBody>
                  <a:tcPr marL="9525" marR="9525" marT="9525" marB="0" anchor="b"/>
                </a:tc>
                <a:tc>
                  <a:txBody>
                    <a:bodyPr/>
                    <a:lstStyle/>
                    <a:p>
                      <a:pPr algn="r" fontAlgn="b"/>
                      <a:r>
                        <a:rPr lang="en-US" sz="1400" b="0" i="0" u="none" strike="noStrike" dirty="0">
                          <a:solidFill>
                            <a:srgbClr val="00B0F0"/>
                          </a:solidFill>
                          <a:effectLst/>
                          <a:latin typeface="Calibri" panose="020F0502020204030204" pitchFamily="34" charset="0"/>
                        </a:rPr>
                        <a:t>4</a:t>
                      </a:r>
                    </a:p>
                  </a:txBody>
                  <a:tcPr marL="9525" marR="9525" marT="9525" marB="0" anchor="b"/>
                </a:tc>
                <a:tc>
                  <a:txBody>
                    <a:bodyPr/>
                    <a:lstStyle/>
                    <a:p>
                      <a:pPr algn="r" fontAlgn="b"/>
                      <a:r>
                        <a:rPr lang="en-US" sz="1600" b="0" i="0" u="none" strike="noStrike" dirty="0">
                          <a:solidFill>
                            <a:srgbClr val="00B0F0"/>
                          </a:solidFill>
                          <a:effectLst/>
                          <a:latin typeface="Calibri" panose="020F0502020204030204" pitchFamily="34" charset="0"/>
                        </a:rPr>
                        <a:t>0.16</a:t>
                      </a:r>
                    </a:p>
                  </a:txBody>
                  <a:tcPr marL="9525" marR="9525" marT="9525" marB="0" anchor="b"/>
                </a:tc>
                <a:extLst>
                  <a:ext uri="{0D108BD9-81ED-4DB2-BD59-A6C34878D82A}">
                    <a16:rowId xmlns:a16="http://schemas.microsoft.com/office/drawing/2014/main" val="344825436"/>
                  </a:ext>
                </a:extLst>
              </a:tr>
              <a:tr h="345250">
                <a:tc>
                  <a:txBody>
                    <a:bodyPr/>
                    <a:lstStyle/>
                    <a:p>
                      <a:r>
                        <a:rPr lang="en-US" dirty="0"/>
                        <a:t>195,</a:t>
                      </a:r>
                      <a:r>
                        <a:rPr lang="en-US" dirty="0">
                          <a:solidFill>
                            <a:schemeClr val="accent5"/>
                          </a:solidFill>
                        </a:rPr>
                        <a:t>197</a:t>
                      </a:r>
                    </a:p>
                  </a:txBody>
                  <a:tcPr/>
                </a:tc>
                <a:tc>
                  <a:txBody>
                    <a:bodyPr/>
                    <a:lstStyle/>
                    <a:p>
                      <a:r>
                        <a:rPr lang="en-US" dirty="0"/>
                        <a:t>[660]</a:t>
                      </a:r>
                    </a:p>
                  </a:txBody>
                  <a:tcPr/>
                </a:tc>
                <a:tc>
                  <a:txBody>
                    <a:bodyPr/>
                    <a:lstStyle/>
                    <a:p>
                      <a:pPr algn="l" fontAlgn="b"/>
                      <a:r>
                        <a:rPr lang="en-US" sz="1800" b="0" i="0" u="none" strike="noStrike" dirty="0">
                          <a:solidFill>
                            <a:srgbClr val="000000"/>
                          </a:solidFill>
                          <a:effectLst/>
                          <a:latin typeface="Calibri" panose="020F0502020204030204" pitchFamily="34" charset="0"/>
                        </a:rPr>
                        <a:t>N/A</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4.18</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1.1e-2</a:t>
                      </a:r>
                    </a:p>
                  </a:txBody>
                  <a:tcPr marL="9525" marR="9525" marT="9525" marB="0" anchor="b"/>
                </a:tc>
                <a:extLst>
                  <a:ext uri="{0D108BD9-81ED-4DB2-BD59-A6C34878D82A}">
                    <a16:rowId xmlns:a16="http://schemas.microsoft.com/office/drawing/2014/main" val="929498486"/>
                  </a:ext>
                </a:extLst>
              </a:tr>
              <a:tr h="345250">
                <a:tc>
                  <a:txBody>
                    <a:bodyPr/>
                    <a:lstStyle/>
                    <a:p>
                      <a:r>
                        <a:rPr lang="en-US" dirty="0"/>
                        <a:t>200(No Signal)</a:t>
                      </a:r>
                    </a:p>
                  </a:txBody>
                  <a:tcPr/>
                </a:tc>
                <a:tc>
                  <a:txBody>
                    <a:bodyPr/>
                    <a:lstStyle/>
                    <a:p>
                      <a:r>
                        <a:rPr lang="en-US" dirty="0"/>
                        <a:t>[113]</a:t>
                      </a:r>
                    </a:p>
                  </a:txBody>
                  <a:tcPr/>
                </a:tc>
                <a:tc>
                  <a:txBody>
                    <a:bodyPr/>
                    <a:lstStyle/>
                    <a:p>
                      <a:pPr algn="l" fontAlgn="b"/>
                      <a:r>
                        <a:rPr lang="en-US" sz="1800" b="0" i="0" u="none" strike="noStrike">
                          <a:solidFill>
                            <a:srgbClr val="000000"/>
                          </a:solidFill>
                          <a:effectLst/>
                          <a:latin typeface="Calibri" panose="020F0502020204030204" pitchFamily="34" charset="0"/>
                        </a:rPr>
                        <a:t>N/A</a:t>
                      </a:r>
                    </a:p>
                  </a:txBody>
                  <a:tcPr marL="9525" marR="9525" marT="9525" marB="0" anchor="b"/>
                </a:tc>
                <a:tc>
                  <a:txBody>
                    <a:bodyPr/>
                    <a:lstStyle/>
                    <a:p>
                      <a:pPr algn="r" fontAlgn="b"/>
                      <a:r>
                        <a:rPr lang="en-US" sz="1400" b="0" i="0" u="none" strike="noStrike">
                          <a:solidFill>
                            <a:srgbClr val="000000"/>
                          </a:solidFill>
                          <a:effectLst/>
                          <a:latin typeface="Calibri" panose="020F0502020204030204" pitchFamily="34" charset="0"/>
                        </a:rPr>
                        <a:t>1.67</a:t>
                      </a:r>
                    </a:p>
                  </a:txBody>
                  <a:tcPr marL="9525" marR="9525" marT="9525" marB="0" anchor="b"/>
                </a:tc>
                <a:tc>
                  <a:txBody>
                    <a:bodyPr/>
                    <a:lstStyle/>
                    <a:p>
                      <a:pPr algn="r" fontAlgn="b"/>
                      <a:r>
                        <a:rPr lang="en-US" sz="1600" b="0" i="0" u="none" strike="noStrike" dirty="0">
                          <a:solidFill>
                            <a:srgbClr val="000000"/>
                          </a:solidFill>
                          <a:effectLst/>
                          <a:latin typeface="Calibri" panose="020F0502020204030204" pitchFamily="34" charset="0"/>
                        </a:rPr>
                        <a:t>0.16</a:t>
                      </a:r>
                    </a:p>
                  </a:txBody>
                  <a:tcPr marL="9525" marR="9525" marT="9525" marB="0" anchor="b"/>
                </a:tc>
                <a:extLst>
                  <a:ext uri="{0D108BD9-81ED-4DB2-BD59-A6C34878D82A}">
                    <a16:rowId xmlns:a16="http://schemas.microsoft.com/office/drawing/2014/main" val="3275102106"/>
                  </a:ext>
                </a:extLst>
              </a:tr>
              <a:tr h="345250">
                <a:tc>
                  <a:txBody>
                    <a:bodyPr/>
                    <a:lstStyle/>
                    <a:p>
                      <a:r>
                        <a:rPr lang="en-US" dirty="0"/>
                        <a:t>202,</a:t>
                      </a:r>
                      <a:r>
                        <a:rPr lang="en-US" dirty="0">
                          <a:solidFill>
                            <a:schemeClr val="accent5"/>
                          </a:solidFill>
                        </a:rPr>
                        <a:t>204</a:t>
                      </a:r>
                    </a:p>
                  </a:txBody>
                  <a:tcPr/>
                </a:tc>
                <a:tc>
                  <a:txBody>
                    <a:bodyPr/>
                    <a:lstStyle/>
                    <a:p>
                      <a:r>
                        <a:rPr lang="en-US" dirty="0"/>
                        <a:t>[331]</a:t>
                      </a:r>
                    </a:p>
                  </a:txBody>
                  <a:tcPr/>
                </a:tc>
                <a:tc>
                  <a:txBody>
                    <a:bodyPr/>
                    <a:lstStyle/>
                    <a:p>
                      <a:pPr algn="l" fontAlgn="b"/>
                      <a:r>
                        <a:rPr lang="en-US" sz="1800" b="0" i="0" u="none" strike="noStrike" dirty="0">
                          <a:solidFill>
                            <a:srgbClr val="000000"/>
                          </a:solidFill>
                          <a:effectLst/>
                          <a:latin typeface="Calibri" panose="020F0502020204030204" pitchFamily="34" charset="0"/>
                        </a:rPr>
                        <a:t>N/A</a:t>
                      </a:r>
                    </a:p>
                  </a:txBody>
                  <a:tcPr marL="9525" marR="9525" marT="9525" marB="0" anchor="b"/>
                </a:tc>
                <a:tc>
                  <a:txBody>
                    <a:bodyPr/>
                    <a:lstStyle/>
                    <a:p>
                      <a:pPr algn="r" fontAlgn="b"/>
                      <a:r>
                        <a:rPr lang="en-US" sz="1400" b="0" i="0" u="none" strike="noStrike" dirty="0">
                          <a:solidFill>
                            <a:srgbClr val="00B0F0"/>
                          </a:solidFill>
                          <a:effectLst/>
                          <a:latin typeface="Calibri" panose="020F0502020204030204" pitchFamily="34" charset="0"/>
                        </a:rPr>
                        <a:t>3</a:t>
                      </a:r>
                    </a:p>
                  </a:txBody>
                  <a:tcPr marL="9525" marR="9525" marT="9525" marB="0" anchor="b"/>
                </a:tc>
                <a:tc>
                  <a:txBody>
                    <a:bodyPr/>
                    <a:lstStyle/>
                    <a:p>
                      <a:pPr algn="r" fontAlgn="b"/>
                      <a:r>
                        <a:rPr lang="en-US" sz="1600" b="0" i="0" u="none" strike="noStrike" dirty="0">
                          <a:solidFill>
                            <a:srgbClr val="00B0F0"/>
                          </a:solidFill>
                          <a:effectLst/>
                          <a:latin typeface="Calibri" panose="020F0502020204030204" pitchFamily="34" charset="0"/>
                        </a:rPr>
                        <a:t>8.7e-2</a:t>
                      </a:r>
                    </a:p>
                  </a:txBody>
                  <a:tcPr marL="9525" marR="9525" marT="9525" marB="0" anchor="b"/>
                </a:tc>
                <a:extLst>
                  <a:ext uri="{0D108BD9-81ED-4DB2-BD59-A6C34878D82A}">
                    <a16:rowId xmlns:a16="http://schemas.microsoft.com/office/drawing/2014/main" val="3876361286"/>
                  </a:ext>
                </a:extLst>
              </a:tr>
              <a:tr h="469324">
                <a:tc>
                  <a:txBody>
                    <a:bodyPr/>
                    <a:lstStyle/>
                    <a:p>
                      <a:r>
                        <a:rPr lang="en-US" dirty="0"/>
                        <a:t>205</a:t>
                      </a:r>
                    </a:p>
                  </a:txBody>
                  <a:tcPr/>
                </a:tc>
                <a:tc>
                  <a:txBody>
                    <a:bodyPr/>
                    <a:lstStyle/>
                    <a:p>
                      <a:r>
                        <a:rPr lang="en-US" dirty="0"/>
                        <a:t>[771]</a:t>
                      </a:r>
                    </a:p>
                  </a:txBody>
                  <a:tcPr/>
                </a:tc>
                <a:tc>
                  <a:txBody>
                    <a:bodyPr/>
                    <a:lstStyle/>
                    <a:p>
                      <a:pPr algn="l" fontAlgn="b"/>
                      <a:r>
                        <a:rPr lang="en-US" sz="1800" b="0" i="0" u="none" strike="noStrike" dirty="0">
                          <a:solidFill>
                            <a:srgbClr val="000000"/>
                          </a:solidFill>
                          <a:effectLst/>
                          <a:latin typeface="Calibri" panose="020F0502020204030204" pitchFamily="34" charset="0"/>
                        </a:rPr>
                        <a:t>N/A</a:t>
                      </a: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4.13</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3.3e-2</a:t>
                      </a:r>
                    </a:p>
                  </a:txBody>
                  <a:tcPr marL="9525" marR="9525" marT="9525" marB="0" anchor="b"/>
                </a:tc>
                <a:extLst>
                  <a:ext uri="{0D108BD9-81ED-4DB2-BD59-A6C34878D82A}">
                    <a16:rowId xmlns:a16="http://schemas.microsoft.com/office/drawing/2014/main" val="2475885838"/>
                  </a:ext>
                </a:extLst>
              </a:tr>
              <a:tr h="34525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583501008"/>
                  </a:ext>
                </a:extLst>
              </a:tr>
              <a:tr h="34525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410296142"/>
                  </a:ext>
                </a:extLst>
              </a:tr>
            </a:tbl>
          </a:graphicData>
        </a:graphic>
      </p:graphicFrame>
    </p:spTree>
    <p:extLst>
      <p:ext uri="{BB962C8B-B14F-4D97-AF65-F5344CB8AC3E}">
        <p14:creationId xmlns:p14="http://schemas.microsoft.com/office/powerpoint/2010/main" val="3457854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8BC4D-183A-0E49-BD17-E0A35C0733C2}"/>
              </a:ext>
            </a:extLst>
          </p:cNvPr>
          <p:cNvSpPr>
            <a:spLocks noGrp="1"/>
          </p:cNvSpPr>
          <p:nvPr>
            <p:ph type="title"/>
          </p:nvPr>
        </p:nvSpPr>
        <p:spPr/>
        <p:txBody>
          <a:bodyPr>
            <a:normAutofit fontScale="90000"/>
          </a:bodyPr>
          <a:lstStyle/>
          <a:p>
            <a:r>
              <a:rPr lang="en-US" dirty="0">
                <a:solidFill>
                  <a:schemeClr val="accent5"/>
                </a:solidFill>
              </a:rPr>
              <a:t>Contd..</a:t>
            </a:r>
            <a:br>
              <a:rPr lang="en-US" dirty="0">
                <a:solidFill>
                  <a:schemeClr val="accent5"/>
                </a:solidFill>
              </a:rPr>
            </a:br>
            <a:br>
              <a:rPr lang="en-US" dirty="0">
                <a:solidFill>
                  <a:schemeClr val="accent5"/>
                </a:solidFill>
              </a:rPr>
            </a:br>
            <a:r>
              <a:rPr lang="en-US" sz="1600" dirty="0">
                <a:solidFill>
                  <a:schemeClr val="accent5"/>
                </a:solidFill>
              </a:rPr>
              <a:t>(iii) The pileup rate=0.5*SHG counts(from (iii))/(total no of shots at this angle post </a:t>
            </a:r>
            <a:r>
              <a:rPr lang="en-US" sz="1600" dirty="0" err="1">
                <a:solidFill>
                  <a:schemeClr val="accent5"/>
                </a:solidFill>
              </a:rPr>
              <a:t>ipm</a:t>
            </a:r>
            <a:r>
              <a:rPr lang="en-US" sz="1600" dirty="0">
                <a:solidFill>
                  <a:schemeClr val="accent5"/>
                </a:solidFill>
              </a:rPr>
              <a:t> filtering)*(SHG counts from(iii)).Likewise fundamental pileup can be counted up.</a:t>
            </a:r>
            <a:br>
              <a:rPr lang="en-US" sz="1600" dirty="0">
                <a:solidFill>
                  <a:schemeClr val="accent5"/>
                </a:solidFill>
              </a:rPr>
            </a:br>
            <a:endParaRPr lang="en-US" sz="1600" dirty="0">
              <a:solidFill>
                <a:schemeClr val="accent5"/>
              </a:solidFill>
            </a:endParaRPr>
          </a:p>
        </p:txBody>
      </p:sp>
      <p:sp>
        <p:nvSpPr>
          <p:cNvPr id="3" name="Content Placeholder 2">
            <a:extLst>
              <a:ext uri="{FF2B5EF4-FFF2-40B4-BE49-F238E27FC236}">
                <a16:creationId xmlns:a16="http://schemas.microsoft.com/office/drawing/2014/main" id="{EE057DBE-E3E8-BB4A-9E7E-CE5EA87DF004}"/>
              </a:ext>
            </a:extLst>
          </p:cNvPr>
          <p:cNvSpPr>
            <a:spLocks noGrp="1"/>
          </p:cNvSpPr>
          <p:nvPr>
            <p:ph idx="1"/>
          </p:nvPr>
        </p:nvSpPr>
        <p:spPr/>
        <p:txBody>
          <a:bodyPr>
            <a:normAutofit fontScale="70000" lnSpcReduction="20000"/>
          </a:bodyPr>
          <a:lstStyle/>
          <a:p>
            <a:pPr marL="0" indent="0">
              <a:buNone/>
            </a:pPr>
            <a:r>
              <a:rPr lang="en-US" dirty="0">
                <a:solidFill>
                  <a:schemeClr val="accent5"/>
                </a:solidFill>
              </a:rPr>
              <a:t>(iv) All error bars have to be normalized by dividing by the total no of shots at the unique angle post </a:t>
            </a:r>
            <a:r>
              <a:rPr lang="en-US" dirty="0" err="1">
                <a:solidFill>
                  <a:schemeClr val="accent5"/>
                </a:solidFill>
              </a:rPr>
              <a:t>ipm</a:t>
            </a:r>
            <a:r>
              <a:rPr lang="en-US" dirty="0">
                <a:solidFill>
                  <a:schemeClr val="accent5"/>
                </a:solidFill>
              </a:rPr>
              <a:t> filtering.</a:t>
            </a:r>
          </a:p>
          <a:p>
            <a:pPr marL="0" indent="0">
              <a:buNone/>
            </a:pPr>
            <a:r>
              <a:rPr lang="en-US" u="sng" dirty="0"/>
              <a:t>What this looks like when doing it angle by angle.</a:t>
            </a:r>
          </a:p>
          <a:p>
            <a:pPr marL="0" indent="0">
              <a:buNone/>
            </a:pPr>
            <a:r>
              <a:rPr lang="en-US" dirty="0"/>
              <a:t>(</a:t>
            </a:r>
            <a:r>
              <a:rPr lang="en-US" dirty="0" err="1"/>
              <a:t>i</a:t>
            </a:r>
            <a:r>
              <a:rPr lang="en-US" dirty="0"/>
              <a:t>) Each angle will have a different number of shots attributed to it. In addition their hit map wont look the same(</a:t>
            </a:r>
            <a:r>
              <a:rPr lang="en-US" dirty="0">
                <a:solidFill>
                  <a:schemeClr val="accent5">
                    <a:lumMod val="60000"/>
                    <a:lumOff val="40000"/>
                  </a:schemeClr>
                </a:solidFill>
              </a:rPr>
              <a:t>True at the peak and right around the peak they look similar</a:t>
            </a:r>
            <a:r>
              <a:rPr lang="en-US" dirty="0"/>
              <a:t>). So you CANNOT use ‘the number of pixels for the filtered signal for the whole run’ to normalize the pileup for each individual angle. This will cause over estimation of pileup. This is extremely time consuming since some angles far off Bragg/</a:t>
            </a:r>
            <a:r>
              <a:rPr lang="en-US" dirty="0" err="1"/>
              <a:t>shg</a:t>
            </a:r>
            <a:r>
              <a:rPr lang="en-US" dirty="0"/>
              <a:t> peak will barely show too much signal and we might have to select the whole droplet anyway so in the long run I intend to build a GUI . </a:t>
            </a:r>
          </a:p>
          <a:p>
            <a:pPr marL="0" indent="0">
              <a:buNone/>
            </a:pPr>
            <a:br>
              <a:rPr lang="en-US" dirty="0"/>
            </a:br>
            <a:r>
              <a:rPr lang="en-US" dirty="0"/>
              <a:t>(ii) We need to load the hit map for each angle ,generate the ADU histogram for a small region as explained before and estimate pileup from that.</a:t>
            </a:r>
          </a:p>
          <a:p>
            <a:pPr marL="0" indent="0">
              <a:buNone/>
            </a:pPr>
            <a:r>
              <a:rPr lang="en-US" dirty="0"/>
              <a:t>(iii) Finally multiply through by the number of pixels found while doing(ii) above so that the SHG counts and its error bar have the same units.</a:t>
            </a:r>
          </a:p>
          <a:p>
            <a:pPr marL="0" indent="0">
              <a:buNone/>
            </a:pPr>
            <a:r>
              <a:rPr lang="en-US" dirty="0"/>
              <a:t>(iv) Bjorn loads a standard hit map for the ENTIRE </a:t>
            </a:r>
            <a:r>
              <a:rPr lang="en-US" dirty="0" err="1"/>
              <a:t>RUN,uses</a:t>
            </a:r>
            <a:r>
              <a:rPr lang="en-US" dirty="0"/>
              <a:t> the FULL ROI of the droplet and searches for signal for each unique angle and normalizes  using these numbers . After working through several run I believe he is basing this off the assumption that most of the hits for each unique angle for a given run will hit the same positions on the detector and the brightest hit will be at the same (</a:t>
            </a:r>
            <a:r>
              <a:rPr lang="en-US" dirty="0" err="1"/>
              <a:t>x,y</a:t>
            </a:r>
            <a:r>
              <a:rPr lang="en-US" dirty="0"/>
              <a:t>) position which is </a:t>
            </a:r>
            <a:r>
              <a:rPr lang="en-US" dirty="0">
                <a:solidFill>
                  <a:schemeClr val="accent5"/>
                </a:solidFill>
              </a:rPr>
              <a:t>partially</a:t>
            </a:r>
            <a:r>
              <a:rPr lang="en-US" dirty="0"/>
              <a:t> true. He says in his slides that the current pileups are probably an over estimation.</a:t>
            </a:r>
          </a:p>
        </p:txBody>
      </p:sp>
    </p:spTree>
    <p:extLst>
      <p:ext uri="{BB962C8B-B14F-4D97-AF65-F5344CB8AC3E}">
        <p14:creationId xmlns:p14="http://schemas.microsoft.com/office/powerpoint/2010/main" val="2319328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6E67FA-A0CC-4742-90E7-1F2D16BC13E6}"/>
              </a:ext>
            </a:extLst>
          </p:cNvPr>
          <p:cNvSpPr txBox="1"/>
          <p:nvPr/>
        </p:nvSpPr>
        <p:spPr>
          <a:xfrm>
            <a:off x="496111" y="778213"/>
            <a:ext cx="12030986" cy="5355312"/>
          </a:xfrm>
          <a:prstGeom prst="rect">
            <a:avLst/>
          </a:prstGeom>
          <a:noFill/>
        </p:spPr>
        <p:txBody>
          <a:bodyPr wrap="none" rtlCol="0">
            <a:spAutoFit/>
          </a:bodyPr>
          <a:lstStyle/>
          <a:p>
            <a:pPr marL="285750" indent="-285750">
              <a:buFont typeface="Arial" panose="020B0604020202020204" pitchFamily="34" charset="0"/>
              <a:buChar char="•"/>
            </a:pPr>
            <a:r>
              <a:rPr lang="en-US" dirty="0"/>
              <a:t>Experimentally observed FWHMs show discrepancies. Computational limitations on calculating the </a:t>
            </a:r>
            <a:r>
              <a:rPr lang="en-US" dirty="0" err="1"/>
              <a:t>rc’s</a:t>
            </a:r>
            <a:r>
              <a:rPr lang="en-US" dirty="0"/>
              <a:t> from the </a:t>
            </a:r>
          </a:p>
          <a:p>
            <a:r>
              <a:rPr lang="en-US" dirty="0" err="1"/>
              <a:t>simulation.May</a:t>
            </a:r>
            <a:r>
              <a:rPr lang="en-US" dirty="0"/>
              <a:t> not necessarily give better results although gives very reasonable results </a:t>
            </a:r>
          </a:p>
          <a:p>
            <a:r>
              <a:rPr lang="en-US" dirty="0"/>
              <a:t>with predicting outgoing SH photon number at peak.</a:t>
            </a:r>
          </a:p>
          <a:p>
            <a:endParaRPr lang="en-US" dirty="0"/>
          </a:p>
          <a:p>
            <a:pPr marL="285750" indent="-285750">
              <a:buFont typeface="Arial" panose="020B0604020202020204" pitchFamily="34" charset="0"/>
              <a:buChar char="•"/>
            </a:pPr>
            <a:r>
              <a:rPr lang="en-US" dirty="0"/>
              <a:t>We will investigate this further. PRL 2014 has a similar observation on FWHM’s for </a:t>
            </a:r>
          </a:p>
          <a:p>
            <a:r>
              <a:rPr lang="en-US" dirty="0"/>
              <a:t>the [220] plane and attributes it largely to the spiky nature of the FEL which may</a:t>
            </a:r>
          </a:p>
          <a:p>
            <a:r>
              <a:rPr lang="en-US" dirty="0"/>
              <a:t>not be the case here.</a:t>
            </a:r>
          </a:p>
          <a:p>
            <a:endParaRPr lang="en-US" dirty="0"/>
          </a:p>
          <a:p>
            <a:pPr marL="285750" indent="-285750">
              <a:buFont typeface="Arial" panose="020B0604020202020204" pitchFamily="34" charset="0"/>
              <a:buChar char="•"/>
            </a:pPr>
            <a:r>
              <a:rPr lang="en-US" dirty="0" err="1"/>
              <a:t>Ennumerate</a:t>
            </a:r>
            <a:r>
              <a:rPr lang="en-US" dirty="0"/>
              <a:t> possible causes:</a:t>
            </a:r>
          </a:p>
          <a:p>
            <a:pPr marL="342900" indent="-342900">
              <a:buAutoNum type="alphaLcParenBoth"/>
            </a:pPr>
            <a:r>
              <a:rPr lang="en-US" dirty="0"/>
              <a:t>Imperfections in the crystal itself.</a:t>
            </a:r>
          </a:p>
          <a:p>
            <a:pPr marL="342900" indent="-342900">
              <a:buAutoNum type="alphaLcParenBoth"/>
            </a:pPr>
            <a:endParaRPr lang="en-US" dirty="0"/>
          </a:p>
          <a:p>
            <a:pPr marL="342900" indent="-342900">
              <a:buAutoNum type="alphaLcParenBoth"/>
            </a:pPr>
            <a:r>
              <a:rPr lang="en-US" dirty="0"/>
              <a:t>Jitter in the pulse and imperfect profile.</a:t>
            </a:r>
          </a:p>
          <a:p>
            <a:pPr marL="342900" indent="-342900">
              <a:buAutoNum type="alphaLcParenBoth"/>
            </a:pPr>
            <a:endParaRPr lang="en-US" dirty="0"/>
          </a:p>
          <a:p>
            <a:pPr marL="342900" indent="-342900">
              <a:buAutoNum type="alphaLcParenBoth"/>
            </a:pPr>
            <a:r>
              <a:rPr lang="en-US" dirty="0"/>
              <a:t>Inability to correctly get the time duration of the </a:t>
            </a:r>
            <a:r>
              <a:rPr lang="en-US" dirty="0" err="1"/>
              <a:t>pulse,pulse</a:t>
            </a:r>
            <a:r>
              <a:rPr lang="en-US" dirty="0"/>
              <a:t> energy etc..</a:t>
            </a:r>
          </a:p>
          <a:p>
            <a:pPr marL="342900" indent="-342900">
              <a:buAutoNum type="alphaLcParenBoth"/>
            </a:pPr>
            <a:endParaRPr lang="en-US" dirty="0"/>
          </a:p>
          <a:p>
            <a:pPr marL="342900" indent="-342900">
              <a:buAutoNum type="alphaLcParenBoth"/>
            </a:pPr>
            <a:r>
              <a:rPr lang="en-US" dirty="0"/>
              <a:t>Failure in the basic tenet of the model-assuming a free electron plasma like non-linearity.</a:t>
            </a:r>
          </a:p>
          <a:p>
            <a:endParaRPr lang="en-US" dirty="0"/>
          </a:p>
          <a:p>
            <a:endParaRPr lang="en-US" dirty="0"/>
          </a:p>
          <a:p>
            <a:endParaRPr lang="en-US" dirty="0"/>
          </a:p>
        </p:txBody>
      </p:sp>
    </p:spTree>
    <p:extLst>
      <p:ext uri="{BB962C8B-B14F-4D97-AF65-F5344CB8AC3E}">
        <p14:creationId xmlns:p14="http://schemas.microsoft.com/office/powerpoint/2010/main" val="1597419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7CDF-CF98-CB46-9645-BB495990A5CF}"/>
              </a:ext>
            </a:extLst>
          </p:cNvPr>
          <p:cNvSpPr>
            <a:spLocks noGrp="1"/>
          </p:cNvSpPr>
          <p:nvPr>
            <p:ph type="title"/>
          </p:nvPr>
        </p:nvSpPr>
        <p:spPr>
          <a:xfrm>
            <a:off x="677334" y="609600"/>
            <a:ext cx="8596668" cy="674451"/>
          </a:xfrm>
        </p:spPr>
        <p:txBody>
          <a:bodyPr>
            <a:normAutofit/>
          </a:bodyPr>
          <a:lstStyle/>
          <a:p>
            <a:r>
              <a:rPr lang="en-US" sz="1800" dirty="0">
                <a:solidFill>
                  <a:schemeClr val="tx1"/>
                </a:solidFill>
              </a:rPr>
              <a:t>Widths of signal on </a:t>
            </a:r>
            <a:r>
              <a:rPr lang="en-US" sz="1800" dirty="0" err="1">
                <a:solidFill>
                  <a:schemeClr val="tx1"/>
                </a:solidFill>
              </a:rPr>
              <a:t>epix</a:t>
            </a:r>
            <a:r>
              <a:rPr lang="en-US" sz="1800" dirty="0">
                <a:solidFill>
                  <a:schemeClr val="tx1"/>
                </a:solidFill>
              </a:rPr>
              <a:t>( Conversion factor 1px=50µm). Recall detector reads horizontal as y.</a:t>
            </a:r>
          </a:p>
        </p:txBody>
      </p:sp>
      <p:pic>
        <p:nvPicPr>
          <p:cNvPr id="1026" name="Picture 2" descr="https://lh4.googleusercontent.com/GeU1ifaUGYfbBb28hYjN5vX1dGJPhoqVdIT1CcUy2VJ_4U5bpfyKD9Mt5P5wdd-JRpeQs8e7a1y5AnRZIXOJV2FAz8INCNlv9LuGhbI1EXj3Dbk389kC6eNmHfPXruy7TzTUtXEtzG4">
            <a:extLst>
              <a:ext uri="{FF2B5EF4-FFF2-40B4-BE49-F238E27FC236}">
                <a16:creationId xmlns:a16="http://schemas.microsoft.com/office/drawing/2014/main" id="{0FB2DD73-E025-1D42-81BB-0E4F01E67E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1284051"/>
            <a:ext cx="4005876" cy="1483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exImnO51UGucHD0hHI4_6BEV97hRi9JoWOCeGP4mp5sCjfeMqMxUQYnnHoTys5QefnM8OLznSj6bNnD5suU8rCibRELpVFYaq5ON-jhrDZYfEb-x5ba7g7Ag1s-4Je3AYh_BCWuSTRA">
            <a:extLst>
              <a:ext uri="{FF2B5EF4-FFF2-40B4-BE49-F238E27FC236}">
                <a16:creationId xmlns:a16="http://schemas.microsoft.com/office/drawing/2014/main" id="{B4968E74-D647-E84B-A6FD-6EEF16806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17" y="3108730"/>
            <a:ext cx="4127393" cy="15868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4.googleusercontent.com/mdkb3-HgHZKsxjkN9yWqpM_iBaqHv1R1cG-kSkAUSXOPiIVVvJpF86c-mgm4B0GRHV1JJXszUIxqpwT_rnoabs2EPDUpN6DfdVKWPdMfwI-wo9AtiwjY82jMSLI5VAQLc7Y80TeyPjo">
            <a:extLst>
              <a:ext uri="{FF2B5EF4-FFF2-40B4-BE49-F238E27FC236}">
                <a16:creationId xmlns:a16="http://schemas.microsoft.com/office/drawing/2014/main" id="{E3ED5AA0-BA86-8743-AAE6-616319D61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817" y="5038983"/>
            <a:ext cx="4127393" cy="17531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5D6347-F382-CD4F-A031-46A632E584EA}"/>
              </a:ext>
            </a:extLst>
          </p:cNvPr>
          <p:cNvSpPr txBox="1"/>
          <p:nvPr/>
        </p:nvSpPr>
        <p:spPr>
          <a:xfrm>
            <a:off x="5486400" y="1964724"/>
            <a:ext cx="3787602" cy="369332"/>
          </a:xfrm>
          <a:prstGeom prst="rect">
            <a:avLst/>
          </a:prstGeom>
          <a:noFill/>
        </p:spPr>
        <p:txBody>
          <a:bodyPr wrap="square" rtlCol="0">
            <a:spAutoFit/>
          </a:bodyPr>
          <a:lstStyle/>
          <a:p>
            <a:r>
              <a:rPr lang="en-US" dirty="0"/>
              <a:t>Width ~ 9px = 450µm</a:t>
            </a:r>
          </a:p>
        </p:txBody>
      </p:sp>
      <p:sp>
        <p:nvSpPr>
          <p:cNvPr id="5" name="TextBox 4">
            <a:extLst>
              <a:ext uri="{FF2B5EF4-FFF2-40B4-BE49-F238E27FC236}">
                <a16:creationId xmlns:a16="http://schemas.microsoft.com/office/drawing/2014/main" id="{A8553A4E-8BD2-894A-B29D-4DECB0E9BC73}"/>
              </a:ext>
            </a:extLst>
          </p:cNvPr>
          <p:cNvSpPr txBox="1"/>
          <p:nvPr/>
        </p:nvSpPr>
        <p:spPr>
          <a:xfrm>
            <a:off x="5869459" y="3855308"/>
            <a:ext cx="2631990" cy="369332"/>
          </a:xfrm>
          <a:prstGeom prst="rect">
            <a:avLst/>
          </a:prstGeom>
          <a:noFill/>
        </p:spPr>
        <p:txBody>
          <a:bodyPr wrap="square" rtlCol="0">
            <a:spAutoFit/>
          </a:bodyPr>
          <a:lstStyle/>
          <a:p>
            <a:r>
              <a:rPr lang="en-US" dirty="0"/>
              <a:t>Width ~ 8px = 400µm</a:t>
            </a:r>
            <a:endParaRPr lang="en-US" dirty="0">
              <a:effectLst/>
            </a:endParaRPr>
          </a:p>
        </p:txBody>
      </p:sp>
      <p:sp>
        <p:nvSpPr>
          <p:cNvPr id="6" name="TextBox 5">
            <a:extLst>
              <a:ext uri="{FF2B5EF4-FFF2-40B4-BE49-F238E27FC236}">
                <a16:creationId xmlns:a16="http://schemas.microsoft.com/office/drawing/2014/main" id="{D2399285-DC18-7143-9D9B-B7FE2AC29CD4}"/>
              </a:ext>
            </a:extLst>
          </p:cNvPr>
          <p:cNvSpPr txBox="1"/>
          <p:nvPr/>
        </p:nvSpPr>
        <p:spPr>
          <a:xfrm>
            <a:off x="5869459" y="6227805"/>
            <a:ext cx="2854411" cy="369332"/>
          </a:xfrm>
          <a:prstGeom prst="rect">
            <a:avLst/>
          </a:prstGeom>
          <a:noFill/>
        </p:spPr>
        <p:txBody>
          <a:bodyPr wrap="square" rtlCol="0">
            <a:spAutoFit/>
          </a:bodyPr>
          <a:lstStyle/>
          <a:p>
            <a:r>
              <a:rPr lang="en-US" dirty="0"/>
              <a:t>Width ~ 8px = 400µm</a:t>
            </a:r>
            <a:endParaRPr lang="en-US" dirty="0">
              <a:effectLst/>
            </a:endParaRPr>
          </a:p>
        </p:txBody>
      </p:sp>
    </p:spTree>
    <p:extLst>
      <p:ext uri="{BB962C8B-B14F-4D97-AF65-F5344CB8AC3E}">
        <p14:creationId xmlns:p14="http://schemas.microsoft.com/office/powerpoint/2010/main" val="1172548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6.googleusercontent.com/5ZJMC6OE71fAUt-3FE9c8OrtNFmb0_b6Vw9m1goSPAd8hVuOAcl6JQ4hmvC1nQddua70gQ5GPpeoeA7tpyZuYlAoMopMNyLdcyrZ1IjLNUmgj81wUGShOM0ytI9oz5P6cEYk-jujrGU">
            <a:extLst>
              <a:ext uri="{FF2B5EF4-FFF2-40B4-BE49-F238E27FC236}">
                <a16:creationId xmlns:a16="http://schemas.microsoft.com/office/drawing/2014/main" id="{ED99C880-98DB-8647-A0D1-82F1DBE3F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682" y="429569"/>
            <a:ext cx="4783438" cy="17575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gR_z5wr3GWQNDa3QY8OWnEinU12j9OOcd-BfZP0qan3h3e0tCAoG-1_0zXzsAJzadAnA5CGCJ917AGt26lioKOGfqNqxQyRvHuqS9k2pWawTZynr6ZDgure-BtP2aoWpnULcytdOdYc">
            <a:extLst>
              <a:ext uri="{FF2B5EF4-FFF2-40B4-BE49-F238E27FC236}">
                <a16:creationId xmlns:a16="http://schemas.microsoft.com/office/drawing/2014/main" id="{2EF90D23-7284-D64D-933B-A1F513BF9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82" y="2463113"/>
            <a:ext cx="4783438" cy="16887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5.googleusercontent.com/B49ex2W5RocCFrbcluIcAK-z2sp64iHHoLiQDFerw7GZ3zECqPIEiWD6_AGkoF_EPAVtv0DPEMTcM62B7N4AM66zkeR6y3MWHs9gojReHk0HH9iKRqb2bbgv_Yed2DalodjiiQL-ab4">
            <a:extLst>
              <a:ext uri="{FF2B5EF4-FFF2-40B4-BE49-F238E27FC236}">
                <a16:creationId xmlns:a16="http://schemas.microsoft.com/office/drawing/2014/main" id="{DD27258E-ADF9-7947-BC64-9FB5ADABC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682" y="4427837"/>
            <a:ext cx="4882291" cy="2019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60F9C9-5422-5141-9EDB-AE428CF817D0}"/>
              </a:ext>
            </a:extLst>
          </p:cNvPr>
          <p:cNvSpPr txBox="1"/>
          <p:nvPr/>
        </p:nvSpPr>
        <p:spPr>
          <a:xfrm>
            <a:off x="6524368" y="1260389"/>
            <a:ext cx="3015048" cy="369332"/>
          </a:xfrm>
          <a:prstGeom prst="rect">
            <a:avLst/>
          </a:prstGeom>
          <a:noFill/>
        </p:spPr>
        <p:txBody>
          <a:bodyPr wrap="square" rtlCol="0">
            <a:spAutoFit/>
          </a:bodyPr>
          <a:lstStyle/>
          <a:p>
            <a:r>
              <a:rPr lang="en-US" dirty="0"/>
              <a:t>Width ~ 30px = 1500µm</a:t>
            </a:r>
            <a:endParaRPr lang="en-US" dirty="0">
              <a:effectLst/>
            </a:endParaRPr>
          </a:p>
        </p:txBody>
      </p:sp>
      <p:sp>
        <p:nvSpPr>
          <p:cNvPr id="3" name="TextBox 2">
            <a:extLst>
              <a:ext uri="{FF2B5EF4-FFF2-40B4-BE49-F238E27FC236}">
                <a16:creationId xmlns:a16="http://schemas.microsoft.com/office/drawing/2014/main" id="{A6DC6A98-B1AB-C840-A94C-9B751FA50180}"/>
              </a:ext>
            </a:extLst>
          </p:cNvPr>
          <p:cNvSpPr txBox="1"/>
          <p:nvPr/>
        </p:nvSpPr>
        <p:spPr>
          <a:xfrm>
            <a:off x="6672649" y="3052119"/>
            <a:ext cx="3089189" cy="369332"/>
          </a:xfrm>
          <a:prstGeom prst="rect">
            <a:avLst/>
          </a:prstGeom>
          <a:noFill/>
        </p:spPr>
        <p:txBody>
          <a:bodyPr wrap="square" rtlCol="0">
            <a:spAutoFit/>
          </a:bodyPr>
          <a:lstStyle/>
          <a:p>
            <a:r>
              <a:rPr lang="en-US" dirty="0"/>
              <a:t>Width ~ 26px = 1300µm</a:t>
            </a:r>
          </a:p>
        </p:txBody>
      </p:sp>
      <p:sp>
        <p:nvSpPr>
          <p:cNvPr id="4" name="TextBox 3">
            <a:extLst>
              <a:ext uri="{FF2B5EF4-FFF2-40B4-BE49-F238E27FC236}">
                <a16:creationId xmlns:a16="http://schemas.microsoft.com/office/drawing/2014/main" id="{2EF04A91-F88D-B14D-9AE5-39312F65D3A1}"/>
              </a:ext>
            </a:extLst>
          </p:cNvPr>
          <p:cNvSpPr txBox="1"/>
          <p:nvPr/>
        </p:nvSpPr>
        <p:spPr>
          <a:xfrm>
            <a:off x="6672649" y="5511114"/>
            <a:ext cx="3089189" cy="369332"/>
          </a:xfrm>
          <a:prstGeom prst="rect">
            <a:avLst/>
          </a:prstGeom>
          <a:noFill/>
        </p:spPr>
        <p:txBody>
          <a:bodyPr wrap="square" rtlCol="0">
            <a:spAutoFit/>
          </a:bodyPr>
          <a:lstStyle/>
          <a:p>
            <a:r>
              <a:rPr lang="en-US" dirty="0"/>
              <a:t>Width ~ 24px = 1200µm</a:t>
            </a:r>
          </a:p>
        </p:txBody>
      </p:sp>
    </p:spTree>
    <p:extLst>
      <p:ext uri="{BB962C8B-B14F-4D97-AF65-F5344CB8AC3E}">
        <p14:creationId xmlns:p14="http://schemas.microsoft.com/office/powerpoint/2010/main" val="1778938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lh4.googleusercontent.com/RaIu1dWi1mDn_apPW2X2X-_oJReXj6QdROuWmi8AugjEJomDUfaXsyaIOOgb9MlFKm4IrpmAfFiHuPwXW4BvNOh8ZiX3BkHW4R3KZPhnVY-YZzfCyGYIoMERi7FonDbZwgp_8n4_blA">
            <a:extLst>
              <a:ext uri="{FF2B5EF4-FFF2-40B4-BE49-F238E27FC236}">
                <a16:creationId xmlns:a16="http://schemas.microsoft.com/office/drawing/2014/main" id="{9A93EB46-4FF1-464D-B44B-687180E58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24" y="213841"/>
            <a:ext cx="5042244" cy="20066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3.googleusercontent.com/IjqYohINGweq8GwLl0TMieKx5HhgfTkPQWNStxFvwzRt-9d4NtGmzpgBYHGuoK345CCMAns2ZMNG4KlqKJiM4Cpu99unY1wGpB25gn4ZCcSXE86oc9Th3ei3xK4Ujoe3nvKLXrUEVQg">
            <a:extLst>
              <a:ext uri="{FF2B5EF4-FFF2-40B4-BE49-F238E27FC236}">
                <a16:creationId xmlns:a16="http://schemas.microsoft.com/office/drawing/2014/main" id="{F0471415-D91B-5846-B183-87D368587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261" y="213841"/>
            <a:ext cx="5603961" cy="2006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77F33C-9E8B-114E-BD03-30F15C0C033C}"/>
              </a:ext>
            </a:extLst>
          </p:cNvPr>
          <p:cNvSpPr txBox="1"/>
          <p:nvPr/>
        </p:nvSpPr>
        <p:spPr>
          <a:xfrm>
            <a:off x="350109" y="2669059"/>
            <a:ext cx="3459892" cy="369332"/>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0212E13C-7014-7C4B-AB4A-5BC23F723B1A}"/>
              </a:ext>
            </a:extLst>
          </p:cNvPr>
          <p:cNvSpPr txBox="1"/>
          <p:nvPr/>
        </p:nvSpPr>
        <p:spPr>
          <a:xfrm>
            <a:off x="1079157" y="2631303"/>
            <a:ext cx="3459892" cy="369332"/>
          </a:xfrm>
          <a:prstGeom prst="rect">
            <a:avLst/>
          </a:prstGeom>
          <a:noFill/>
        </p:spPr>
        <p:txBody>
          <a:bodyPr wrap="square" rtlCol="0">
            <a:spAutoFit/>
          </a:bodyPr>
          <a:lstStyle/>
          <a:p>
            <a:r>
              <a:rPr lang="en-US" dirty="0"/>
              <a:t>Width ~ 16px = 800µm</a:t>
            </a:r>
            <a:endParaRPr lang="en-US" dirty="0">
              <a:effectLst/>
            </a:endParaRPr>
          </a:p>
        </p:txBody>
      </p:sp>
      <p:sp>
        <p:nvSpPr>
          <p:cNvPr id="3" name="TextBox 2">
            <a:extLst>
              <a:ext uri="{FF2B5EF4-FFF2-40B4-BE49-F238E27FC236}">
                <a16:creationId xmlns:a16="http://schemas.microsoft.com/office/drawing/2014/main" id="{BE5C9CE8-8752-B441-B7C6-CF2D779A1652}"/>
              </a:ext>
            </a:extLst>
          </p:cNvPr>
          <p:cNvSpPr txBox="1"/>
          <p:nvPr/>
        </p:nvSpPr>
        <p:spPr>
          <a:xfrm>
            <a:off x="6734432" y="2669059"/>
            <a:ext cx="4003590" cy="369332"/>
          </a:xfrm>
          <a:prstGeom prst="rect">
            <a:avLst/>
          </a:prstGeom>
          <a:noFill/>
        </p:spPr>
        <p:txBody>
          <a:bodyPr wrap="square" rtlCol="0">
            <a:spAutoFit/>
          </a:bodyPr>
          <a:lstStyle/>
          <a:p>
            <a:r>
              <a:rPr lang="en-US" dirty="0"/>
              <a:t>Width ~ 37px = 1850µm</a:t>
            </a:r>
          </a:p>
        </p:txBody>
      </p:sp>
      <p:pic>
        <p:nvPicPr>
          <p:cNvPr id="3082" name="Picture 10" descr="https://lh5.googleusercontent.com/0KOZlfLvyBVgqtm57ebUhzzYBEhgKqvNbAvnDuiDPwxEDwbsWLZt_cLxoECniwOy50xNM-rOqguTSN_hrvmUbwJ2Gd9p5Y0ZLHcLvCWVMqAwFo21uYBFKZn_i7yhXBjSojlIvN7h2Ys">
            <a:extLst>
              <a:ext uri="{FF2B5EF4-FFF2-40B4-BE49-F238E27FC236}">
                <a16:creationId xmlns:a16="http://schemas.microsoft.com/office/drawing/2014/main" id="{0795548D-610A-5D4C-9418-36101C02D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157" y="3487009"/>
            <a:ext cx="3838832" cy="22963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DA81AD28-F2BD-2244-8920-1EBD3EE61471}"/>
              </a:ext>
            </a:extLst>
          </p:cNvPr>
          <p:cNvSpPr/>
          <p:nvPr/>
        </p:nvSpPr>
        <p:spPr>
          <a:xfrm flipV="1">
            <a:off x="2137719" y="3311611"/>
            <a:ext cx="1672282" cy="1753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CFDFAC-F7E6-264B-88BF-BF020206D9B5}"/>
              </a:ext>
            </a:extLst>
          </p:cNvPr>
          <p:cNvSpPr txBox="1"/>
          <p:nvPr/>
        </p:nvSpPr>
        <p:spPr>
          <a:xfrm>
            <a:off x="2644346" y="2998574"/>
            <a:ext cx="1488225" cy="369332"/>
          </a:xfrm>
          <a:prstGeom prst="rect">
            <a:avLst/>
          </a:prstGeom>
          <a:noFill/>
        </p:spPr>
        <p:txBody>
          <a:bodyPr wrap="square" rtlCol="0">
            <a:spAutoFit/>
          </a:bodyPr>
          <a:lstStyle/>
          <a:p>
            <a:r>
              <a:rPr lang="en-US" dirty="0"/>
              <a:t>4mm</a:t>
            </a:r>
          </a:p>
        </p:txBody>
      </p:sp>
      <p:sp>
        <p:nvSpPr>
          <p:cNvPr id="9" name="Down Arrow 8">
            <a:extLst>
              <a:ext uri="{FF2B5EF4-FFF2-40B4-BE49-F238E27FC236}">
                <a16:creationId xmlns:a16="http://schemas.microsoft.com/office/drawing/2014/main" id="{7F007502-8A6A-834A-B6F4-1CE37C6842C2}"/>
              </a:ext>
            </a:extLst>
          </p:cNvPr>
          <p:cNvSpPr/>
          <p:nvPr/>
        </p:nvSpPr>
        <p:spPr>
          <a:xfrm flipH="1">
            <a:off x="5053915" y="3790778"/>
            <a:ext cx="75994" cy="1893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6F6FB1B-FF2C-C341-A4CC-3C55B5AAF874}"/>
              </a:ext>
            </a:extLst>
          </p:cNvPr>
          <p:cNvSpPr txBox="1"/>
          <p:nvPr/>
        </p:nvSpPr>
        <p:spPr>
          <a:xfrm>
            <a:off x="5152768" y="4399005"/>
            <a:ext cx="691215" cy="369332"/>
          </a:xfrm>
          <a:prstGeom prst="rect">
            <a:avLst/>
          </a:prstGeom>
          <a:noFill/>
        </p:spPr>
        <p:txBody>
          <a:bodyPr wrap="none" rtlCol="0">
            <a:spAutoFit/>
          </a:bodyPr>
          <a:lstStyle/>
          <a:p>
            <a:r>
              <a:rPr lang="en-US" dirty="0"/>
              <a:t>4mm</a:t>
            </a:r>
          </a:p>
        </p:txBody>
      </p:sp>
      <p:sp>
        <p:nvSpPr>
          <p:cNvPr id="11" name="TextBox 10">
            <a:extLst>
              <a:ext uri="{FF2B5EF4-FFF2-40B4-BE49-F238E27FC236}">
                <a16:creationId xmlns:a16="http://schemas.microsoft.com/office/drawing/2014/main" id="{3BA5E524-DAA2-2F4C-BC53-F7B5F302D248}"/>
              </a:ext>
            </a:extLst>
          </p:cNvPr>
          <p:cNvSpPr txBox="1"/>
          <p:nvPr/>
        </p:nvSpPr>
        <p:spPr>
          <a:xfrm rot="2731609">
            <a:off x="4839663" y="2752982"/>
            <a:ext cx="1264642" cy="646331"/>
          </a:xfrm>
          <a:prstGeom prst="rect">
            <a:avLst/>
          </a:prstGeom>
          <a:noFill/>
        </p:spPr>
        <p:txBody>
          <a:bodyPr wrap="square" rtlCol="0">
            <a:spAutoFit/>
          </a:bodyPr>
          <a:lstStyle/>
          <a:p>
            <a:r>
              <a:rPr lang="en-US" dirty="0"/>
              <a:t>Width 0.8mm</a:t>
            </a:r>
          </a:p>
        </p:txBody>
      </p:sp>
      <p:pic>
        <p:nvPicPr>
          <p:cNvPr id="12" name="Picture 11">
            <a:extLst>
              <a:ext uri="{FF2B5EF4-FFF2-40B4-BE49-F238E27FC236}">
                <a16:creationId xmlns:a16="http://schemas.microsoft.com/office/drawing/2014/main" id="{F19A696D-2658-9B47-A99C-D295CA93B35C}"/>
              </a:ext>
            </a:extLst>
          </p:cNvPr>
          <p:cNvPicPr>
            <a:picLocks noChangeAspect="1"/>
          </p:cNvPicPr>
          <p:nvPr/>
        </p:nvPicPr>
        <p:blipFill>
          <a:blip r:embed="rId5"/>
          <a:stretch>
            <a:fillRect/>
          </a:stretch>
        </p:blipFill>
        <p:spPr>
          <a:xfrm>
            <a:off x="6317592" y="3356751"/>
            <a:ext cx="2530046" cy="2471698"/>
          </a:xfrm>
          <a:prstGeom prst="rect">
            <a:avLst/>
          </a:prstGeom>
        </p:spPr>
      </p:pic>
      <p:sp>
        <p:nvSpPr>
          <p:cNvPr id="13" name="Arc 12">
            <a:extLst>
              <a:ext uri="{FF2B5EF4-FFF2-40B4-BE49-F238E27FC236}">
                <a16:creationId xmlns:a16="http://schemas.microsoft.com/office/drawing/2014/main" id="{23A8329E-6C23-D643-93AA-7DA0368F7533}"/>
              </a:ext>
            </a:extLst>
          </p:cNvPr>
          <p:cNvSpPr/>
          <p:nvPr/>
        </p:nvSpPr>
        <p:spPr>
          <a:xfrm rot="4423303">
            <a:off x="8514420" y="4511401"/>
            <a:ext cx="938286" cy="939114"/>
          </a:xfrm>
          <a:prstGeom prst="arc">
            <a:avLst>
              <a:gd name="adj1" fmla="val 14673323"/>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5"/>
              </a:solidFill>
            </a:endParaRPr>
          </a:p>
        </p:txBody>
      </p:sp>
      <p:sp>
        <p:nvSpPr>
          <p:cNvPr id="14" name="Right Arrow 13">
            <a:extLst>
              <a:ext uri="{FF2B5EF4-FFF2-40B4-BE49-F238E27FC236}">
                <a16:creationId xmlns:a16="http://schemas.microsoft.com/office/drawing/2014/main" id="{963C70A9-52E7-E947-BAEB-DD413A4601F0}"/>
              </a:ext>
            </a:extLst>
          </p:cNvPr>
          <p:cNvSpPr/>
          <p:nvPr/>
        </p:nvSpPr>
        <p:spPr>
          <a:xfrm>
            <a:off x="6512011" y="5918886"/>
            <a:ext cx="212536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2FF8CE-1F69-B749-8FED-7C045B20FC0B}"/>
              </a:ext>
            </a:extLst>
          </p:cNvPr>
          <p:cNvSpPr txBox="1"/>
          <p:nvPr/>
        </p:nvSpPr>
        <p:spPr>
          <a:xfrm>
            <a:off x="6969211" y="6227805"/>
            <a:ext cx="1272746" cy="369332"/>
          </a:xfrm>
          <a:prstGeom prst="rect">
            <a:avLst/>
          </a:prstGeom>
          <a:noFill/>
        </p:spPr>
        <p:txBody>
          <a:bodyPr wrap="square" rtlCol="0">
            <a:spAutoFit/>
          </a:bodyPr>
          <a:lstStyle/>
          <a:p>
            <a:r>
              <a:rPr lang="en-US" dirty="0"/>
              <a:t>0.8mm</a:t>
            </a:r>
          </a:p>
        </p:txBody>
      </p:sp>
      <p:sp>
        <p:nvSpPr>
          <p:cNvPr id="16" name="TextBox 15">
            <a:extLst>
              <a:ext uri="{FF2B5EF4-FFF2-40B4-BE49-F238E27FC236}">
                <a16:creationId xmlns:a16="http://schemas.microsoft.com/office/drawing/2014/main" id="{A4EC9AA3-6C82-524F-8EE5-24211FE95CBA}"/>
              </a:ext>
            </a:extLst>
          </p:cNvPr>
          <p:cNvSpPr txBox="1"/>
          <p:nvPr/>
        </p:nvSpPr>
        <p:spPr>
          <a:xfrm rot="17488795">
            <a:off x="8434229" y="4614965"/>
            <a:ext cx="1495168" cy="369332"/>
          </a:xfrm>
          <a:prstGeom prst="rect">
            <a:avLst/>
          </a:prstGeom>
          <a:noFill/>
        </p:spPr>
        <p:txBody>
          <a:bodyPr wrap="square" rtlCol="0">
            <a:spAutoFit/>
          </a:bodyPr>
          <a:lstStyle/>
          <a:p>
            <a:r>
              <a:rPr lang="en-US" dirty="0"/>
              <a:t>detector</a:t>
            </a:r>
          </a:p>
        </p:txBody>
      </p:sp>
      <p:sp>
        <p:nvSpPr>
          <p:cNvPr id="17" name="TextBox 16">
            <a:extLst>
              <a:ext uri="{FF2B5EF4-FFF2-40B4-BE49-F238E27FC236}">
                <a16:creationId xmlns:a16="http://schemas.microsoft.com/office/drawing/2014/main" id="{E0260EAA-6B05-F949-8F9C-691D7F08F870}"/>
              </a:ext>
            </a:extLst>
          </p:cNvPr>
          <p:cNvSpPr txBox="1"/>
          <p:nvPr/>
        </p:nvSpPr>
        <p:spPr>
          <a:xfrm>
            <a:off x="426690" y="5684108"/>
            <a:ext cx="4764826" cy="1200329"/>
          </a:xfrm>
          <a:prstGeom prst="rect">
            <a:avLst/>
          </a:prstGeom>
          <a:noFill/>
        </p:spPr>
        <p:txBody>
          <a:bodyPr wrap="square" rtlCol="0">
            <a:spAutoFit/>
          </a:bodyPr>
          <a:lstStyle/>
          <a:p>
            <a:r>
              <a:rPr lang="en-US" dirty="0" err="1"/>
              <a:t>Note:Bragg</a:t>
            </a:r>
            <a:r>
              <a:rPr lang="en-US" dirty="0"/>
              <a:t> angle not always same as </a:t>
            </a:r>
            <a:r>
              <a:rPr lang="en-US" dirty="0" err="1"/>
              <a:t>theta_SH.Log</a:t>
            </a:r>
            <a:r>
              <a:rPr lang="en-US" dirty="0"/>
              <a:t> </a:t>
            </a:r>
            <a:r>
              <a:rPr lang="en-US" dirty="0" err="1"/>
              <a:t>bk</a:t>
            </a:r>
            <a:r>
              <a:rPr lang="en-US" dirty="0"/>
              <a:t>(as well as simulation)</a:t>
            </a:r>
          </a:p>
          <a:p>
            <a:r>
              <a:rPr lang="en-US" dirty="0"/>
              <a:t>measures all angles </a:t>
            </a:r>
            <a:r>
              <a:rPr lang="en-US" dirty="0" err="1"/>
              <a:t>wrt</a:t>
            </a:r>
            <a:r>
              <a:rPr lang="en-US" dirty="0"/>
              <a:t> 220 plane which is shown in fig.</a:t>
            </a:r>
          </a:p>
        </p:txBody>
      </p:sp>
    </p:spTree>
    <p:extLst>
      <p:ext uri="{BB962C8B-B14F-4D97-AF65-F5344CB8AC3E}">
        <p14:creationId xmlns:p14="http://schemas.microsoft.com/office/powerpoint/2010/main" val="153915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FC42-D77E-264C-A794-2DEA0834D4DA}"/>
              </a:ext>
            </a:extLst>
          </p:cNvPr>
          <p:cNvSpPr>
            <a:spLocks noGrp="1"/>
          </p:cNvSpPr>
          <p:nvPr>
            <p:ph type="title"/>
          </p:nvPr>
        </p:nvSpPr>
        <p:spPr>
          <a:xfrm>
            <a:off x="8974198" y="-1913286"/>
            <a:ext cx="1590350" cy="209640"/>
          </a:xfrm>
        </p:spPr>
        <p:txBody>
          <a:bodyPr>
            <a:normAutofit fontScale="90000"/>
          </a:bodyPr>
          <a:lstStyle/>
          <a:p>
            <a:endParaRPr lang="en-US" dirty="0"/>
          </a:p>
        </p:txBody>
      </p:sp>
      <p:graphicFrame>
        <p:nvGraphicFramePr>
          <p:cNvPr id="8" name="Content Placeholder 7">
            <a:extLst>
              <a:ext uri="{FF2B5EF4-FFF2-40B4-BE49-F238E27FC236}">
                <a16:creationId xmlns:a16="http://schemas.microsoft.com/office/drawing/2014/main" id="{8F9349F7-804D-B24F-8684-41E0F5F4A63A}"/>
              </a:ext>
            </a:extLst>
          </p:cNvPr>
          <p:cNvGraphicFramePr>
            <a:graphicFrameLocks noGrp="1"/>
          </p:cNvGraphicFramePr>
          <p:nvPr>
            <p:ph idx="1"/>
            <p:extLst>
              <p:ext uri="{D42A27DB-BD31-4B8C-83A1-F6EECF244321}">
                <p14:modId xmlns:p14="http://schemas.microsoft.com/office/powerpoint/2010/main" val="854265303"/>
              </p:ext>
            </p:extLst>
          </p:nvPr>
        </p:nvGraphicFramePr>
        <p:xfrm>
          <a:off x="480436" y="246689"/>
          <a:ext cx="11355912" cy="6256020"/>
        </p:xfrm>
        <a:graphic>
          <a:graphicData uri="http://schemas.openxmlformats.org/drawingml/2006/table">
            <a:tbl>
              <a:tblPr firstRow="1" bandRow="1">
                <a:tableStyleId>{5C22544A-7EE6-4342-B048-85BDC9FD1C3A}</a:tableStyleId>
              </a:tblPr>
              <a:tblGrid>
                <a:gridCol w="1135591">
                  <a:extLst>
                    <a:ext uri="{9D8B030D-6E8A-4147-A177-3AD203B41FA5}">
                      <a16:colId xmlns:a16="http://schemas.microsoft.com/office/drawing/2014/main" val="1099654791"/>
                    </a:ext>
                  </a:extLst>
                </a:gridCol>
                <a:gridCol w="1135591">
                  <a:extLst>
                    <a:ext uri="{9D8B030D-6E8A-4147-A177-3AD203B41FA5}">
                      <a16:colId xmlns:a16="http://schemas.microsoft.com/office/drawing/2014/main" val="4242831272"/>
                    </a:ext>
                  </a:extLst>
                </a:gridCol>
                <a:gridCol w="1135591">
                  <a:extLst>
                    <a:ext uri="{9D8B030D-6E8A-4147-A177-3AD203B41FA5}">
                      <a16:colId xmlns:a16="http://schemas.microsoft.com/office/drawing/2014/main" val="2120389830"/>
                    </a:ext>
                  </a:extLst>
                </a:gridCol>
                <a:gridCol w="1135591">
                  <a:extLst>
                    <a:ext uri="{9D8B030D-6E8A-4147-A177-3AD203B41FA5}">
                      <a16:colId xmlns:a16="http://schemas.microsoft.com/office/drawing/2014/main" val="2575289734"/>
                    </a:ext>
                  </a:extLst>
                </a:gridCol>
                <a:gridCol w="1195374">
                  <a:extLst>
                    <a:ext uri="{9D8B030D-6E8A-4147-A177-3AD203B41FA5}">
                      <a16:colId xmlns:a16="http://schemas.microsoft.com/office/drawing/2014/main" val="3621350738"/>
                    </a:ext>
                  </a:extLst>
                </a:gridCol>
                <a:gridCol w="1075810">
                  <a:extLst>
                    <a:ext uri="{9D8B030D-6E8A-4147-A177-3AD203B41FA5}">
                      <a16:colId xmlns:a16="http://schemas.microsoft.com/office/drawing/2014/main" val="2044477892"/>
                    </a:ext>
                  </a:extLst>
                </a:gridCol>
                <a:gridCol w="1135591">
                  <a:extLst>
                    <a:ext uri="{9D8B030D-6E8A-4147-A177-3AD203B41FA5}">
                      <a16:colId xmlns:a16="http://schemas.microsoft.com/office/drawing/2014/main" val="591512157"/>
                    </a:ext>
                  </a:extLst>
                </a:gridCol>
                <a:gridCol w="1135591">
                  <a:extLst>
                    <a:ext uri="{9D8B030D-6E8A-4147-A177-3AD203B41FA5}">
                      <a16:colId xmlns:a16="http://schemas.microsoft.com/office/drawing/2014/main" val="690710605"/>
                    </a:ext>
                  </a:extLst>
                </a:gridCol>
                <a:gridCol w="1475243">
                  <a:extLst>
                    <a:ext uri="{9D8B030D-6E8A-4147-A177-3AD203B41FA5}">
                      <a16:colId xmlns:a16="http://schemas.microsoft.com/office/drawing/2014/main" val="3888040373"/>
                    </a:ext>
                  </a:extLst>
                </a:gridCol>
                <a:gridCol w="795939">
                  <a:extLst>
                    <a:ext uri="{9D8B030D-6E8A-4147-A177-3AD203B41FA5}">
                      <a16:colId xmlns:a16="http://schemas.microsoft.com/office/drawing/2014/main" val="3362558708"/>
                    </a:ext>
                  </a:extLst>
                </a:gridCol>
              </a:tblGrid>
              <a:tr h="2372860">
                <a:tc>
                  <a:txBody>
                    <a:bodyPr/>
                    <a:lstStyle/>
                    <a:p>
                      <a:r>
                        <a:rPr lang="en-US" dirty="0"/>
                        <a:t>Run</a:t>
                      </a:r>
                    </a:p>
                  </a:txBody>
                  <a:tcPr/>
                </a:tc>
                <a:tc>
                  <a:txBody>
                    <a:bodyPr/>
                    <a:lstStyle/>
                    <a:p>
                      <a:r>
                        <a:rPr lang="en-US" dirty="0"/>
                        <a:t>Plane</a:t>
                      </a:r>
                    </a:p>
                  </a:txBody>
                  <a:tcPr/>
                </a:tc>
                <a:tc>
                  <a:txBody>
                    <a:bodyPr/>
                    <a:lstStyle/>
                    <a:p>
                      <a:r>
                        <a:rPr lang="en-US" dirty="0"/>
                        <a:t>Angle between plane and 220</a:t>
                      </a:r>
                    </a:p>
                  </a:txBody>
                  <a:tcPr/>
                </a:tc>
                <a:tc>
                  <a:txBody>
                    <a:bodyPr/>
                    <a:lstStyle/>
                    <a:p>
                      <a:r>
                        <a:rPr lang="en-US" dirty="0"/>
                        <a:t>Angle between pump pulse and 220</a:t>
                      </a:r>
                    </a:p>
                  </a:txBody>
                  <a:tcPr/>
                </a:tc>
                <a:tc>
                  <a:txBody>
                    <a:bodyPr/>
                    <a:lstStyle/>
                    <a:p>
                      <a:r>
                        <a:rPr lang="en-US" dirty="0"/>
                        <a:t>Detector 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lt1"/>
                          </a:solidFill>
                          <a:effectLst/>
                          <a:latin typeface="+mn-lt"/>
                          <a:ea typeface="+mn-ea"/>
                          <a:cs typeface="+mn-cs"/>
                        </a:rPr>
                        <a:t>Length of Signal (µm)</a:t>
                      </a:r>
                      <a:endParaRPr lang="en-US" dirty="0">
                        <a:effectLst/>
                      </a:endParaRPr>
                    </a:p>
                    <a:p>
                      <a:r>
                        <a:rPr lang="en-US" dirty="0"/>
                        <a:t>On </a:t>
                      </a:r>
                      <a:r>
                        <a:rPr lang="en-US" dirty="0" err="1"/>
                        <a:t>Epix</a:t>
                      </a:r>
                      <a:r>
                        <a:rPr lang="en-US" dirty="0"/>
                        <a:t> detector(refer to </a:t>
                      </a:r>
                      <a:r>
                        <a:rPr lang="en-US" dirty="0" err="1"/>
                        <a:t>prev.slides</a:t>
                      </a:r>
                      <a:r>
                        <a:rPr lang="en-US" dirty="0"/>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kern="1200" dirty="0" err="1">
                          <a:solidFill>
                            <a:schemeClr val="lt1"/>
                          </a:solidFill>
                          <a:effectLst/>
                          <a:latin typeface="+mn-lt"/>
                          <a:ea typeface="+mn-ea"/>
                          <a:cs typeface="+mn-cs"/>
                        </a:rPr>
                        <a:t>prop_thickness</a:t>
                      </a:r>
                      <a:r>
                        <a:rPr lang="en-US" sz="1800" b="0" i="0" u="none" strike="noStrike" kern="1200" dirty="0">
                          <a:solidFill>
                            <a:schemeClr val="lt1"/>
                          </a:solidFill>
                          <a:effectLst/>
                          <a:latin typeface="+mn-lt"/>
                          <a:ea typeface="+mn-ea"/>
                          <a:cs typeface="+mn-cs"/>
                        </a:rPr>
                        <a:t>.</a:t>
                      </a:r>
                      <a:endParaRPr lang="en-US" dirty="0">
                        <a:effectLst/>
                      </a:endParaRPr>
                    </a:p>
                    <a:p>
                      <a:r>
                        <a:rPr lang="en-US" dirty="0"/>
                        <a:t>(???)</a:t>
                      </a:r>
                    </a:p>
                  </a:txBody>
                  <a:tcPr/>
                </a:tc>
                <a:tc>
                  <a:txBody>
                    <a:bodyPr/>
                    <a:lstStyle/>
                    <a:p>
                      <a:endParaRPr lang="en-US" dirty="0"/>
                    </a:p>
                  </a:txBody>
                  <a:tcPr/>
                </a:tc>
                <a:tc>
                  <a:txBody>
                    <a:bodyPr/>
                    <a:lstStyle/>
                    <a:p>
                      <a:endParaRPr lang="en-US" dirty="0"/>
                    </a:p>
                  </a:txBody>
                  <a:tcPr/>
                </a:tc>
                <a:tc>
                  <a:txBody>
                    <a:bodyPr/>
                    <a:lstStyle/>
                    <a:p>
                      <a:r>
                        <a:rPr lang="en-US" dirty="0"/>
                        <a:t>Bragg </a:t>
                      </a:r>
                    </a:p>
                    <a:p>
                      <a:r>
                        <a:rPr lang="en-US" dirty="0"/>
                        <a:t>angle</a:t>
                      </a:r>
                    </a:p>
                  </a:txBody>
                  <a:tcPr/>
                </a:tc>
                <a:extLst>
                  <a:ext uri="{0D108BD9-81ED-4DB2-BD59-A6C34878D82A}">
                    <a16:rowId xmlns:a16="http://schemas.microsoft.com/office/drawing/2014/main" val="526728893"/>
                  </a:ext>
                </a:extLst>
              </a:tr>
              <a:tr h="325822">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168</a:t>
                      </a:r>
                      <a:endParaRPr lang="en-US">
                        <a:effectLst/>
                      </a:endParaRPr>
                    </a:p>
                  </a:txBody>
                  <a:tcPr marL="95250" marR="95250" marT="95250" marB="95250"/>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220</a:t>
                      </a:r>
                      <a:endParaRPr lang="en-US" dirty="0">
                        <a:effectLst/>
                      </a:endParaRPr>
                    </a:p>
                  </a:txBody>
                  <a:tcPr marL="95250" marR="95250" marT="95250" marB="95250"/>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0</a:t>
                      </a:r>
                      <a:endParaRPr lang="en-US" dirty="0">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14.5</a:t>
                      </a:r>
                      <a:endParaRPr lang="en-US">
                        <a:effectLst/>
                      </a:endParaRPr>
                    </a:p>
                  </a:txBody>
                  <a:tcPr marL="95250" marR="95250" marT="95250" marB="95250"/>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28.9979</a:t>
                      </a:r>
                      <a:endParaRPr lang="en-US" dirty="0">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450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800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1.03</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824</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14.5</a:t>
                      </a:r>
                      <a:endParaRPr lang="en-US">
                        <a:effectLst/>
                      </a:endParaRPr>
                    </a:p>
                  </a:txBody>
                  <a:tcPr marL="95250" marR="95250" marT="95250" marB="95250"/>
                </a:tc>
                <a:extLst>
                  <a:ext uri="{0D108BD9-81ED-4DB2-BD59-A6C34878D82A}">
                    <a16:rowId xmlns:a16="http://schemas.microsoft.com/office/drawing/2014/main" val="1344036752"/>
                  </a:ext>
                </a:extLst>
              </a:tr>
              <a:tr h="325822">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173</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111</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35.26</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44.07</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17.6379</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400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800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1.39</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1112</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8.81</a:t>
                      </a:r>
                      <a:endParaRPr lang="en-US">
                        <a:effectLst/>
                      </a:endParaRPr>
                    </a:p>
                  </a:txBody>
                  <a:tcPr marL="95250" marR="95250" marT="95250" marB="95250"/>
                </a:tc>
                <a:extLst>
                  <a:ext uri="{0D108BD9-81ED-4DB2-BD59-A6C34878D82A}">
                    <a16:rowId xmlns:a16="http://schemas.microsoft.com/office/drawing/2014/main" val="186693064"/>
                  </a:ext>
                </a:extLst>
              </a:tr>
              <a:tr h="325822">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176</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11-1</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-35.26</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-26.44</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17.6379</a:t>
                      </a:r>
                      <a:endParaRPr lang="en-US">
                        <a:effectLst/>
                      </a:endParaRPr>
                    </a:p>
                  </a:txBody>
                  <a:tcPr marL="95250" marR="95250" marT="95250" marB="95250"/>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350</a:t>
                      </a:r>
                      <a:endParaRPr lang="en-US" dirty="0">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800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1.12</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896</a:t>
                      </a:r>
                      <a:endParaRPr lang="en-US">
                        <a:effectLst/>
                      </a:endParaRPr>
                    </a:p>
                  </a:txBody>
                  <a:tcPr marL="95250" marR="95250" marT="95250" marB="95250"/>
                </a:tc>
                <a:tc>
                  <a:txBody>
                    <a:bodyPr/>
                    <a:lstStyle/>
                    <a:p>
                      <a:pPr rtl="0" fontAlgn="t">
                        <a:spcBef>
                          <a:spcPts val="0"/>
                        </a:spcBef>
                        <a:spcAft>
                          <a:spcPts val="0"/>
                        </a:spcAft>
                      </a:pPr>
                      <a:r>
                        <a:rPr lang="en-US" sz="1400" b="0" i="1" u="none" strike="noStrike">
                          <a:solidFill>
                            <a:srgbClr val="9900FF"/>
                          </a:solidFill>
                          <a:effectLst/>
                          <a:latin typeface="Arial" panose="020B0604020202020204" pitchFamily="34" charset="0"/>
                        </a:rPr>
                        <a:t>8.82</a:t>
                      </a:r>
                      <a:endParaRPr lang="en-US">
                        <a:effectLst/>
                      </a:endParaRPr>
                    </a:p>
                  </a:txBody>
                  <a:tcPr marL="95250" marR="95250" marT="95250" marB="95250"/>
                </a:tc>
                <a:extLst>
                  <a:ext uri="{0D108BD9-81ED-4DB2-BD59-A6C34878D82A}">
                    <a16:rowId xmlns:a16="http://schemas.microsoft.com/office/drawing/2014/main" val="3076230074"/>
                  </a:ext>
                </a:extLst>
              </a:tr>
              <a:tr h="325822">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190,192</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00-4</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-90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-69.27</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41.4709</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1500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757</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2.83</a:t>
                      </a:r>
                      <a:endParaRPr lang="en-US">
                        <a:effectLst/>
                      </a:endParaRPr>
                    </a:p>
                  </a:txBody>
                  <a:tcPr marL="95250" marR="95250" marT="95250" marB="95250"/>
                </a:tc>
                <a:tc>
                  <a:txBody>
                    <a:bodyPr/>
                    <a:lstStyle/>
                    <a:p>
                      <a:pPr rtl="0" fontAlgn="t">
                        <a:spcBef>
                          <a:spcPts val="0"/>
                        </a:spcBef>
                        <a:spcAft>
                          <a:spcPts val="0"/>
                        </a:spcAft>
                      </a:pPr>
                      <a:r>
                        <a:rPr lang="en-US" sz="1400" b="0" i="0" u="none" strike="noStrike" dirty="0">
                          <a:solidFill>
                            <a:schemeClr val="accent5"/>
                          </a:solidFill>
                          <a:effectLst/>
                          <a:latin typeface="Arial" panose="020B0604020202020204" pitchFamily="34" charset="0"/>
                        </a:rPr>
                        <a:t>2142</a:t>
                      </a:r>
                      <a:endParaRPr lang="en-US" dirty="0">
                        <a:solidFill>
                          <a:schemeClr val="accent5"/>
                        </a:solidFill>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20.73</a:t>
                      </a:r>
                      <a:endParaRPr lang="en-US">
                        <a:effectLst/>
                      </a:endParaRPr>
                    </a:p>
                  </a:txBody>
                  <a:tcPr marL="95250" marR="95250" marT="95250" marB="95250"/>
                </a:tc>
                <a:extLst>
                  <a:ext uri="{0D108BD9-81ED-4DB2-BD59-A6C34878D82A}">
                    <a16:rowId xmlns:a16="http://schemas.microsoft.com/office/drawing/2014/main" val="1160117776"/>
                  </a:ext>
                </a:extLst>
              </a:tr>
              <a:tr h="325822">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195,197</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660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48.67</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97.366</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1300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800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1.51</a:t>
                      </a:r>
                      <a:endParaRPr lang="en-US">
                        <a:effectLst/>
                      </a:endParaRPr>
                    </a:p>
                  </a:txBody>
                  <a:tcPr marL="95250" marR="95250" marT="95250" marB="95250"/>
                </a:tc>
                <a:tc>
                  <a:txBody>
                    <a:bodyPr/>
                    <a:lstStyle/>
                    <a:p>
                      <a:pPr rtl="0" fontAlgn="t">
                        <a:spcBef>
                          <a:spcPts val="0"/>
                        </a:spcBef>
                        <a:spcAft>
                          <a:spcPts val="0"/>
                        </a:spcAft>
                      </a:pPr>
                      <a:r>
                        <a:rPr lang="en-US" sz="1400" b="0" i="0" u="none" strike="noStrike" dirty="0">
                          <a:solidFill>
                            <a:schemeClr val="accent5"/>
                          </a:solidFill>
                          <a:effectLst/>
                          <a:latin typeface="Arial" panose="020B0604020202020204" pitchFamily="34" charset="0"/>
                        </a:rPr>
                        <a:t>1208</a:t>
                      </a:r>
                      <a:endParaRPr lang="en-US" dirty="0">
                        <a:solidFill>
                          <a:schemeClr val="accent5"/>
                        </a:solidFill>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48.67</a:t>
                      </a:r>
                      <a:endParaRPr lang="en-US">
                        <a:effectLst/>
                      </a:endParaRPr>
                    </a:p>
                  </a:txBody>
                  <a:tcPr marL="95250" marR="95250" marT="95250" marB="95250"/>
                </a:tc>
                <a:extLst>
                  <a:ext uri="{0D108BD9-81ED-4DB2-BD59-A6C34878D82A}">
                    <a16:rowId xmlns:a16="http://schemas.microsoft.com/office/drawing/2014/main" val="2853002300"/>
                  </a:ext>
                </a:extLst>
              </a:tr>
              <a:tr h="325822">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200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113</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64.76</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81.82</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34.1439</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1200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287</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7.02</a:t>
                      </a:r>
                      <a:endParaRPr lang="en-US">
                        <a:effectLst/>
                      </a:endParaRPr>
                    </a:p>
                  </a:txBody>
                  <a:tcPr marL="95250" marR="95250" marT="95250" marB="95250"/>
                </a:tc>
                <a:tc>
                  <a:txBody>
                    <a:bodyPr/>
                    <a:lstStyle/>
                    <a:p>
                      <a:pPr rtl="0" fontAlgn="t">
                        <a:spcBef>
                          <a:spcPts val="0"/>
                        </a:spcBef>
                        <a:spcAft>
                          <a:spcPts val="0"/>
                        </a:spcAft>
                      </a:pPr>
                      <a:r>
                        <a:rPr lang="en-US" sz="1400" b="0" i="0" u="none" strike="noStrike" dirty="0">
                          <a:solidFill>
                            <a:schemeClr val="accent5"/>
                          </a:solidFill>
                          <a:effectLst/>
                          <a:latin typeface="Arial" panose="020B0604020202020204" pitchFamily="34" charset="0"/>
                        </a:rPr>
                        <a:t>2018</a:t>
                      </a:r>
                      <a:endParaRPr lang="en-US" dirty="0">
                        <a:solidFill>
                          <a:schemeClr val="accent5"/>
                        </a:solidFill>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17.06</a:t>
                      </a:r>
                      <a:endParaRPr lang="en-US">
                        <a:effectLst/>
                      </a:endParaRPr>
                    </a:p>
                  </a:txBody>
                  <a:tcPr marL="95250" marR="95250" marT="95250" marB="95250"/>
                </a:tc>
                <a:extLst>
                  <a:ext uri="{0D108BD9-81ED-4DB2-BD59-A6C34878D82A}">
                    <a16:rowId xmlns:a16="http://schemas.microsoft.com/office/drawing/2014/main" val="4207794540"/>
                  </a:ext>
                </a:extLst>
              </a:tr>
              <a:tr h="325822">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202,204</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331</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13.26</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35.94</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45.3899</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800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800</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1.24</a:t>
                      </a:r>
                      <a:endParaRPr lang="en-US">
                        <a:effectLst/>
                      </a:endParaRPr>
                    </a:p>
                  </a:txBody>
                  <a:tcPr marL="95250" marR="95250" marT="95250" marB="95250"/>
                </a:tc>
                <a:tc>
                  <a:txBody>
                    <a:bodyPr/>
                    <a:lstStyle/>
                    <a:p>
                      <a:pPr rtl="0" fontAlgn="t">
                        <a:spcBef>
                          <a:spcPts val="0"/>
                        </a:spcBef>
                        <a:spcAft>
                          <a:spcPts val="0"/>
                        </a:spcAft>
                      </a:pPr>
                      <a:r>
                        <a:rPr lang="en-US" sz="1400" b="0" i="0" u="none" strike="noStrike" dirty="0">
                          <a:solidFill>
                            <a:schemeClr val="accent5"/>
                          </a:solidFill>
                          <a:effectLst/>
                          <a:latin typeface="Arial" panose="020B0604020202020204" pitchFamily="34" charset="0"/>
                        </a:rPr>
                        <a:t>992</a:t>
                      </a:r>
                      <a:endParaRPr lang="en-US" dirty="0">
                        <a:solidFill>
                          <a:schemeClr val="accent5"/>
                        </a:solidFill>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22.68</a:t>
                      </a:r>
                      <a:endParaRPr lang="en-US">
                        <a:effectLst/>
                      </a:endParaRPr>
                    </a:p>
                  </a:txBody>
                  <a:tcPr marL="95250" marR="95250" marT="95250" marB="95250"/>
                </a:tc>
                <a:extLst>
                  <a:ext uri="{0D108BD9-81ED-4DB2-BD59-A6C34878D82A}">
                    <a16:rowId xmlns:a16="http://schemas.microsoft.com/office/drawing/2014/main" val="2818159359"/>
                  </a:ext>
                </a:extLst>
              </a:tr>
              <a:tr h="325822">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205</a:t>
                      </a:r>
                      <a:endParaRPr lang="en-US">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771</a:t>
                      </a:r>
                      <a:endParaRPr lang="en-US">
                        <a:effectLst/>
                      </a:endParaRPr>
                    </a:p>
                  </a:txBody>
                  <a:tcPr marL="95250" marR="95250" marT="95250" marB="95250"/>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5.77</a:t>
                      </a:r>
                      <a:endParaRPr lang="en-US" dirty="0">
                        <a:effectLst/>
                      </a:endParaRPr>
                    </a:p>
                  </a:txBody>
                  <a:tcPr marL="95250" marR="95250" marT="95250" marB="95250"/>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67.48</a:t>
                      </a:r>
                      <a:endParaRPr lang="en-US" dirty="0">
                        <a:effectLst/>
                      </a:endParaRPr>
                    </a:p>
                  </a:txBody>
                  <a:tcPr marL="95250" marR="95250" marT="95250" marB="95250"/>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123.456</a:t>
                      </a:r>
                      <a:endParaRPr lang="en-US" dirty="0">
                        <a:effectLst/>
                      </a:endParaRPr>
                    </a:p>
                  </a:txBody>
                  <a:tcPr marL="95250" marR="95250" marT="95250" marB="95250"/>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1850</a:t>
                      </a:r>
                      <a:endParaRPr lang="en-US" dirty="0">
                        <a:effectLst/>
                      </a:endParaRPr>
                    </a:p>
                  </a:txBody>
                  <a:tcPr marL="95250" marR="95250" marT="95250" marB="95250"/>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800</a:t>
                      </a:r>
                      <a:endParaRPr lang="en-US" dirty="0">
                        <a:effectLst/>
                      </a:endParaRPr>
                    </a:p>
                  </a:txBody>
                  <a:tcPr marL="95250" marR="95250" marT="95250" marB="95250"/>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2.61</a:t>
                      </a:r>
                      <a:endParaRPr lang="en-US" dirty="0">
                        <a:effectLst/>
                      </a:endParaRPr>
                    </a:p>
                  </a:txBody>
                  <a:tcPr marL="95250" marR="95250" marT="95250" marB="95250"/>
                </a:tc>
                <a:tc>
                  <a:txBody>
                    <a:bodyPr/>
                    <a:lstStyle/>
                    <a:p>
                      <a:pPr rtl="0" fontAlgn="t">
                        <a:spcBef>
                          <a:spcPts val="0"/>
                        </a:spcBef>
                        <a:spcAft>
                          <a:spcPts val="0"/>
                        </a:spcAft>
                      </a:pPr>
                      <a:r>
                        <a:rPr lang="en-US" sz="1400" b="0" i="0" u="none" strike="noStrike" dirty="0">
                          <a:solidFill>
                            <a:schemeClr val="accent5"/>
                          </a:solidFill>
                          <a:effectLst/>
                          <a:latin typeface="Arial" panose="020B0604020202020204" pitchFamily="34" charset="0"/>
                        </a:rPr>
                        <a:t>2088</a:t>
                      </a:r>
                      <a:endParaRPr lang="en-US" dirty="0">
                        <a:solidFill>
                          <a:schemeClr val="accent5"/>
                        </a:solidFill>
                        <a:effectLst/>
                      </a:endParaRPr>
                    </a:p>
                  </a:txBody>
                  <a:tcPr marL="95250" marR="95250" marT="95250" marB="95250"/>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61.71</a:t>
                      </a:r>
                      <a:endParaRPr lang="en-US">
                        <a:effectLst/>
                      </a:endParaRPr>
                    </a:p>
                  </a:txBody>
                  <a:tcPr marL="95250" marR="95250" marT="95250" marB="95250"/>
                </a:tc>
                <a:extLst>
                  <a:ext uri="{0D108BD9-81ED-4DB2-BD59-A6C34878D82A}">
                    <a16:rowId xmlns:a16="http://schemas.microsoft.com/office/drawing/2014/main" val="1478167700"/>
                  </a:ext>
                </a:extLst>
              </a:tr>
              <a:tr h="350296">
                <a:tc>
                  <a:txBody>
                    <a:bodyPr/>
                    <a:lstStyle/>
                    <a:p>
                      <a:pPr rtl="0" fontAlgn="t">
                        <a:spcBef>
                          <a:spcPts val="0"/>
                        </a:spcBef>
                        <a:spcAft>
                          <a:spcPts val="0"/>
                        </a:spcAft>
                      </a:pPr>
                      <a:endParaRPr lang="en-US" dirty="0">
                        <a:effectLst/>
                      </a:endParaRPr>
                    </a:p>
                  </a:txBody>
                  <a:tcPr marL="95250" marR="95250" marT="95250" marB="95250"/>
                </a:tc>
                <a:tc>
                  <a:txBody>
                    <a:bodyPr/>
                    <a:lstStyle/>
                    <a:p>
                      <a:pPr rtl="0" fontAlgn="t">
                        <a:spcBef>
                          <a:spcPts val="0"/>
                        </a:spcBef>
                        <a:spcAft>
                          <a:spcPts val="0"/>
                        </a:spcAft>
                      </a:pPr>
                      <a:endParaRPr lang="en-US" dirty="0">
                        <a:effectLst/>
                      </a:endParaRPr>
                    </a:p>
                  </a:txBody>
                  <a:tcPr marL="95250" marR="95250" marT="95250" marB="95250"/>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pPr rtl="0" fontAlgn="t">
                        <a:spcBef>
                          <a:spcPts val="0"/>
                        </a:spcBef>
                        <a:spcAft>
                          <a:spcPts val="0"/>
                        </a:spcAft>
                      </a:pPr>
                      <a:endParaRPr lang="en-US" dirty="0">
                        <a:effectLst/>
                      </a:endParaRPr>
                    </a:p>
                  </a:txBody>
                  <a:tcPr marL="95250" marR="95250" marT="95250" marB="95250"/>
                </a:tc>
                <a:extLst>
                  <a:ext uri="{0D108BD9-81ED-4DB2-BD59-A6C34878D82A}">
                    <a16:rowId xmlns:a16="http://schemas.microsoft.com/office/drawing/2014/main" val="464557287"/>
                  </a:ext>
                </a:extLst>
              </a:tr>
            </a:tbl>
          </a:graphicData>
        </a:graphic>
      </p:graphicFrame>
      <p:pic>
        <p:nvPicPr>
          <p:cNvPr id="13" name="Picture 6" descr="http://latex2png.com/output/latex_3dee937d3b1c7dc02177032001c338b0.png">
            <a:extLst>
              <a:ext uri="{FF2B5EF4-FFF2-40B4-BE49-F238E27FC236}">
                <a16:creationId xmlns:a16="http://schemas.microsoft.com/office/drawing/2014/main" id="{7465B58A-326A-0246-AFA9-C493A9A14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774" y="1946006"/>
            <a:ext cx="376518" cy="4206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latex2png.com/output/latex_c4034359091e8965632dff65323dd487.png">
            <a:extLst>
              <a:ext uri="{FF2B5EF4-FFF2-40B4-BE49-F238E27FC236}">
                <a16:creationId xmlns:a16="http://schemas.microsoft.com/office/drawing/2014/main" id="{BC8A09DA-42B8-924C-9A1E-B3739E5CB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450" y="1950469"/>
            <a:ext cx="443627" cy="4162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latex2png.com/output/latex_e456e5a2a6eaf28d5850800c03fd8f97.png">
            <a:extLst>
              <a:ext uri="{FF2B5EF4-FFF2-40B4-BE49-F238E27FC236}">
                <a16:creationId xmlns:a16="http://schemas.microsoft.com/office/drawing/2014/main" id="{874F48B4-9FCF-FE49-8763-38CB2464F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1090" y="1778693"/>
            <a:ext cx="764397" cy="3346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latex2png.com/output/latex_84fb1b07cf61e11cd47148e9d74ead57.png">
            <a:extLst>
              <a:ext uri="{FF2B5EF4-FFF2-40B4-BE49-F238E27FC236}">
                <a16:creationId xmlns:a16="http://schemas.microsoft.com/office/drawing/2014/main" id="{2FCA1C95-EE96-B148-AA7C-E736C476D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2257" y="929399"/>
            <a:ext cx="1004814" cy="756853"/>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http://latex2png.com/output/latex_21f1106422fded7198b8bd3092f04330.png">
            <a:extLst>
              <a:ext uri="{FF2B5EF4-FFF2-40B4-BE49-F238E27FC236}">
                <a16:creationId xmlns:a16="http://schemas.microsoft.com/office/drawing/2014/main" id="{D7905A8B-B611-6C42-8FBE-8E500B5E4B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9373" y="929399"/>
            <a:ext cx="1089212" cy="8875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2">
            <a:extLst>
              <a:ext uri="{FF2B5EF4-FFF2-40B4-BE49-F238E27FC236}">
                <a16:creationId xmlns:a16="http://schemas.microsoft.com/office/drawing/2014/main" id="{CE7C741C-41D4-5C48-B272-56B78CC8D490}"/>
              </a:ext>
            </a:extLst>
          </p:cNvPr>
          <p:cNvSpPr>
            <a:spLocks noChangeArrowheads="1"/>
          </p:cNvSpPr>
          <p:nvPr/>
        </p:nvSpPr>
        <p:spPr bwMode="auto">
          <a:xfrm>
            <a:off x="9497071" y="-1824821"/>
            <a:ext cx="1852186"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DFADDD07-23C0-2544-ADED-E6D6D13F8BDA}"/>
              </a:ext>
            </a:extLst>
          </p:cNvPr>
          <p:cNvSpPr txBox="1"/>
          <p:nvPr/>
        </p:nvSpPr>
        <p:spPr>
          <a:xfrm>
            <a:off x="809297" y="6537434"/>
            <a:ext cx="11186076" cy="369332"/>
          </a:xfrm>
          <a:prstGeom prst="rect">
            <a:avLst/>
          </a:prstGeom>
          <a:noFill/>
        </p:spPr>
        <p:txBody>
          <a:bodyPr wrap="none" rtlCol="0">
            <a:spAutoFit/>
          </a:bodyPr>
          <a:lstStyle/>
          <a:p>
            <a:r>
              <a:rPr lang="en-US" dirty="0"/>
              <a:t>All angles ~</a:t>
            </a:r>
            <a:r>
              <a:rPr lang="en-US" dirty="0" err="1"/>
              <a:t>c.a</a:t>
            </a:r>
            <a:r>
              <a:rPr lang="en-US" dirty="0"/>
              <a:t>  agree with theoretical </a:t>
            </a:r>
            <a:r>
              <a:rPr lang="en-US" dirty="0" err="1"/>
              <a:t>simulation.Not</a:t>
            </a:r>
            <a:r>
              <a:rPr lang="en-US" dirty="0"/>
              <a:t> sure how </a:t>
            </a:r>
            <a:r>
              <a:rPr lang="en-US" dirty="0" err="1"/>
              <a:t>prop_thickness</a:t>
            </a:r>
            <a:r>
              <a:rPr lang="en-US" dirty="0"/>
              <a:t> was measured during </a:t>
            </a:r>
            <a:r>
              <a:rPr lang="en-US" dirty="0" err="1"/>
              <a:t>exp</a:t>
            </a:r>
            <a:r>
              <a:rPr lang="en-US" dirty="0"/>
              <a:t> . </a:t>
            </a:r>
          </a:p>
        </p:txBody>
      </p:sp>
    </p:spTree>
    <p:extLst>
      <p:ext uri="{BB962C8B-B14F-4D97-AF65-F5344CB8AC3E}">
        <p14:creationId xmlns:p14="http://schemas.microsoft.com/office/powerpoint/2010/main" val="1167343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EB3275-E85F-F548-A7FB-925CDA12641B}"/>
              </a:ext>
            </a:extLst>
          </p:cNvPr>
          <p:cNvSpPr/>
          <p:nvPr/>
        </p:nvSpPr>
        <p:spPr>
          <a:xfrm>
            <a:off x="618565" y="2690336"/>
            <a:ext cx="8525435" cy="369332"/>
          </a:xfrm>
          <a:prstGeom prst="rect">
            <a:avLst/>
          </a:prstGeom>
        </p:spPr>
        <p:txBody>
          <a:bodyPr wrap="square">
            <a:spAutoFit/>
          </a:bodyPr>
          <a:lstStyle/>
          <a:p>
            <a:r>
              <a:rPr lang="en-US" dirty="0">
                <a:latin typeface="Helvetica" pitchFamily="2" charset="0"/>
              </a:rPr>
              <a:t> </a:t>
            </a:r>
            <a:endParaRPr lang="en-US" dirty="0">
              <a:effectLst/>
              <a:latin typeface="Helvetica" pitchFamily="2" charset="0"/>
            </a:endParaRPr>
          </a:p>
        </p:txBody>
      </p:sp>
      <p:pic>
        <p:nvPicPr>
          <p:cNvPr id="7" name="Picture 6">
            <a:extLst>
              <a:ext uri="{FF2B5EF4-FFF2-40B4-BE49-F238E27FC236}">
                <a16:creationId xmlns:a16="http://schemas.microsoft.com/office/drawing/2014/main" id="{9204EF17-5EED-6044-8EE9-ABA5CA60E36E}"/>
              </a:ext>
            </a:extLst>
          </p:cNvPr>
          <p:cNvPicPr>
            <a:picLocks noChangeAspect="1"/>
          </p:cNvPicPr>
          <p:nvPr/>
        </p:nvPicPr>
        <p:blipFill>
          <a:blip r:embed="rId2"/>
          <a:stretch>
            <a:fillRect/>
          </a:stretch>
        </p:blipFill>
        <p:spPr>
          <a:xfrm>
            <a:off x="6673101" y="158338"/>
            <a:ext cx="6638364" cy="4572000"/>
          </a:xfrm>
          <a:prstGeom prst="rect">
            <a:avLst/>
          </a:prstGeom>
        </p:spPr>
      </p:pic>
      <p:sp>
        <p:nvSpPr>
          <p:cNvPr id="8" name="TextBox 7">
            <a:extLst>
              <a:ext uri="{FF2B5EF4-FFF2-40B4-BE49-F238E27FC236}">
                <a16:creationId xmlns:a16="http://schemas.microsoft.com/office/drawing/2014/main" id="{D8FBBE24-76F0-E745-B9DB-FF0BECCE94B5}"/>
              </a:ext>
            </a:extLst>
          </p:cNvPr>
          <p:cNvSpPr txBox="1"/>
          <p:nvPr/>
        </p:nvSpPr>
        <p:spPr>
          <a:xfrm>
            <a:off x="387723" y="724450"/>
            <a:ext cx="6391836" cy="5632311"/>
          </a:xfrm>
          <a:prstGeom prst="rect">
            <a:avLst/>
          </a:prstGeom>
          <a:noFill/>
        </p:spPr>
        <p:txBody>
          <a:bodyPr wrap="square" rtlCol="0">
            <a:spAutoFit/>
          </a:bodyPr>
          <a:lstStyle/>
          <a:p>
            <a:r>
              <a:rPr lang="en-US" dirty="0"/>
              <a:t>% </a:t>
            </a:r>
            <a:r>
              <a:rPr lang="en-US" b="1" dirty="0">
                <a:solidFill>
                  <a:schemeClr val="accent5"/>
                </a:solidFill>
              </a:rPr>
              <a:t>Everything on the RHS except the pump's Ep^2 which is a matrix grid:</a:t>
            </a:r>
          </a:p>
          <a:p>
            <a:r>
              <a:rPr lang="en-US" dirty="0"/>
              <a:t>    % Driving amplitudes for the currents%%</a:t>
            </a:r>
          </a:p>
          <a:p>
            <a:r>
              <a:rPr lang="en-US" dirty="0"/>
              <a:t>   %</a:t>
            </a:r>
            <a:r>
              <a:rPr lang="en-US" dirty="0" err="1"/>
              <a:t>XiG</a:t>
            </a:r>
            <a:r>
              <a:rPr lang="en-US" dirty="0"/>
              <a:t>= -1*(1/(2*</a:t>
            </a:r>
            <a:r>
              <a:rPr lang="en-US" dirty="0" err="1"/>
              <a:t>nSH</a:t>
            </a:r>
            <a:r>
              <a:rPr lang="en-US" dirty="0"/>
              <a:t>))*sqrt(mu0/e0)*(-1i)*e0 * (</a:t>
            </a:r>
            <a:r>
              <a:rPr lang="en-US" dirty="0" err="1"/>
              <a:t>wSH</a:t>
            </a:r>
            <a:r>
              <a:rPr lang="en-US" dirty="0"/>
              <a:t>) * (  ((re*(((2*pi)/(</a:t>
            </a:r>
            <a:r>
              <a:rPr lang="en-US" dirty="0" err="1"/>
              <a:t>kSH</a:t>
            </a:r>
            <a:r>
              <a:rPr lang="en-US" dirty="0"/>
              <a:t>))^2)*den*</a:t>
            </a:r>
            <a:r>
              <a:rPr lang="en-US" dirty="0" err="1"/>
              <a:t>RoG</a:t>
            </a:r>
            <a:r>
              <a:rPr lang="en-US" dirty="0"/>
              <a:t>)/(pi))*cos(2*</a:t>
            </a:r>
            <a:r>
              <a:rPr lang="en-US" dirty="0" err="1"/>
              <a:t>thetaBragg</a:t>
            </a:r>
            <a:r>
              <a:rPr lang="en-US" dirty="0"/>
              <a:t>)  ); % linear (G component) susceptibility</a:t>
            </a:r>
          </a:p>
          <a:p>
            <a:r>
              <a:rPr lang="en-US" dirty="0"/>
              <a:t> </a:t>
            </a:r>
          </a:p>
          <a:p>
            <a:r>
              <a:rPr lang="en-US" dirty="0"/>
              <a:t>    J_NL = 1*(1/(2*</a:t>
            </a:r>
            <a:r>
              <a:rPr lang="en-US" dirty="0" err="1"/>
              <a:t>nSH</a:t>
            </a:r>
            <a:r>
              <a:rPr lang="en-US" dirty="0"/>
              <a:t>))*sqrt(mu0/e0) * (((q^3)*</a:t>
            </a:r>
            <a:r>
              <a:rPr lang="en-US" dirty="0" err="1"/>
              <a:t>structureFactor</a:t>
            </a:r>
            <a:r>
              <a:rPr lang="en-US" dirty="0"/>
              <a:t>*</a:t>
            </a:r>
            <a:r>
              <a:rPr lang="en-US" dirty="0" err="1"/>
              <a:t>RoG</a:t>
            </a:r>
            <a:r>
              <a:rPr lang="en-US" dirty="0"/>
              <a:t>*den)/(4*(m^2)*(wlaser^3))) ...</a:t>
            </a:r>
          </a:p>
          <a:p>
            <a:r>
              <a:rPr lang="en-US" dirty="0"/>
              <a:t>       * (  </a:t>
            </a:r>
            <a:r>
              <a:rPr lang="en-US" dirty="0" err="1"/>
              <a:t>kPump</a:t>
            </a:r>
            <a:r>
              <a:rPr lang="en-US" dirty="0"/>
              <a:t>*cos(abs(</a:t>
            </a:r>
            <a:r>
              <a:rPr lang="en-US" dirty="0" err="1"/>
              <a:t>thetap</a:t>
            </a:r>
            <a:r>
              <a:rPr lang="en-US" dirty="0"/>
              <a:t>) + abs(</a:t>
            </a:r>
            <a:r>
              <a:rPr lang="en-US" dirty="0" err="1"/>
              <a:t>thetaSH</a:t>
            </a:r>
            <a:r>
              <a:rPr lang="en-US" dirty="0"/>
              <a:t>) + (pi/2)) + 2*G*cos(abs(</a:t>
            </a:r>
            <a:r>
              <a:rPr lang="en-US" dirty="0" err="1"/>
              <a:t>thetap</a:t>
            </a:r>
            <a:r>
              <a:rPr lang="en-US" dirty="0"/>
              <a:t>)-abs(</a:t>
            </a:r>
            <a:r>
              <a:rPr lang="en-US" dirty="0" err="1"/>
              <a:t>thetaG</a:t>
            </a:r>
            <a:r>
              <a:rPr lang="en-US" dirty="0"/>
              <a:t>))*cos(abs(</a:t>
            </a:r>
            <a:r>
              <a:rPr lang="en-US" dirty="0" err="1"/>
              <a:t>thetap</a:t>
            </a:r>
            <a:r>
              <a:rPr lang="en-US" dirty="0"/>
              <a:t>)+abs(</a:t>
            </a:r>
            <a:r>
              <a:rPr lang="en-US" dirty="0" err="1"/>
              <a:t>thetaSH</a:t>
            </a:r>
            <a:r>
              <a:rPr lang="en-US" dirty="0"/>
              <a:t>))   )  </a:t>
            </a:r>
          </a:p>
          <a:p>
            <a:r>
              <a:rPr lang="en-US" dirty="0"/>
              <a:t>    </a:t>
            </a:r>
          </a:p>
          <a:p>
            <a:r>
              <a:rPr lang="en-US" dirty="0"/>
              <a:t>    J_NL1 =  1*(1/(2*</a:t>
            </a:r>
            <a:r>
              <a:rPr lang="en-US" dirty="0" err="1"/>
              <a:t>nSH</a:t>
            </a:r>
            <a:r>
              <a:rPr lang="en-US" dirty="0"/>
              <a:t>))*sqrt(mu0/e0) * (((q^3)*</a:t>
            </a:r>
            <a:r>
              <a:rPr lang="en-US" dirty="0" err="1"/>
              <a:t>structureFactor</a:t>
            </a:r>
            <a:r>
              <a:rPr lang="en-US" dirty="0"/>
              <a:t>*</a:t>
            </a:r>
            <a:r>
              <a:rPr lang="en-US" dirty="0" err="1"/>
              <a:t>RoG</a:t>
            </a:r>
            <a:r>
              <a:rPr lang="en-US" dirty="0"/>
              <a:t>*den)/(4*(m^2)*(wlaser^3))) ...</a:t>
            </a:r>
          </a:p>
          <a:p>
            <a:r>
              <a:rPr lang="en-US" dirty="0"/>
              <a:t>        * (  </a:t>
            </a:r>
            <a:r>
              <a:rPr lang="en-US" dirty="0" err="1"/>
              <a:t>kPump</a:t>
            </a:r>
            <a:r>
              <a:rPr lang="en-US" dirty="0"/>
              <a:t>*cos(abs(</a:t>
            </a:r>
            <a:r>
              <a:rPr lang="en-US" dirty="0" err="1"/>
              <a:t>thetap</a:t>
            </a:r>
            <a:r>
              <a:rPr lang="en-US" dirty="0"/>
              <a:t>) + abs(</a:t>
            </a:r>
            <a:r>
              <a:rPr lang="en-US" dirty="0" err="1"/>
              <a:t>thetaSH</a:t>
            </a:r>
            <a:r>
              <a:rPr lang="en-US" dirty="0"/>
              <a:t>) + (pi/2)))</a:t>
            </a:r>
          </a:p>
          <a:p>
            <a:r>
              <a:rPr lang="en-US" dirty="0"/>
              <a:t>    J_NL2 = 1*(1/(2*</a:t>
            </a:r>
            <a:r>
              <a:rPr lang="en-US" dirty="0" err="1"/>
              <a:t>nSH</a:t>
            </a:r>
            <a:r>
              <a:rPr lang="en-US" dirty="0"/>
              <a:t>))*sqrt(mu0/e0) * (((q^3)*</a:t>
            </a:r>
            <a:r>
              <a:rPr lang="en-US" dirty="0" err="1"/>
              <a:t>structureFactor</a:t>
            </a:r>
            <a:r>
              <a:rPr lang="en-US" dirty="0"/>
              <a:t>*</a:t>
            </a:r>
            <a:r>
              <a:rPr lang="en-US" dirty="0" err="1"/>
              <a:t>RoG</a:t>
            </a:r>
            <a:r>
              <a:rPr lang="en-US" dirty="0"/>
              <a:t>*den)/(4*(m^2)*(wlaser^3))) ...</a:t>
            </a:r>
          </a:p>
          <a:p>
            <a:r>
              <a:rPr lang="en-US" dirty="0"/>
              <a:t>          * ( 2*G*cos(abs(</a:t>
            </a:r>
            <a:r>
              <a:rPr lang="en-US" dirty="0" err="1"/>
              <a:t>thetap</a:t>
            </a:r>
            <a:r>
              <a:rPr lang="en-US" dirty="0"/>
              <a:t>)-abs(</a:t>
            </a:r>
            <a:r>
              <a:rPr lang="en-US" dirty="0" err="1"/>
              <a:t>thetaG</a:t>
            </a:r>
            <a:r>
              <a:rPr lang="en-US" dirty="0"/>
              <a:t>))*cos(abs(</a:t>
            </a:r>
            <a:r>
              <a:rPr lang="en-US" dirty="0" err="1"/>
              <a:t>thetap</a:t>
            </a:r>
            <a:r>
              <a:rPr lang="en-US" dirty="0"/>
              <a:t>)+abs(</a:t>
            </a:r>
            <a:r>
              <a:rPr lang="en-US" dirty="0" err="1"/>
              <a:t>thetaSH</a:t>
            </a:r>
            <a:r>
              <a:rPr lang="en-US" dirty="0"/>
              <a:t>))   )</a:t>
            </a:r>
          </a:p>
        </p:txBody>
      </p:sp>
      <p:cxnSp>
        <p:nvCxnSpPr>
          <p:cNvPr id="10" name="Straight Arrow Connector 9">
            <a:extLst>
              <a:ext uri="{FF2B5EF4-FFF2-40B4-BE49-F238E27FC236}">
                <a16:creationId xmlns:a16="http://schemas.microsoft.com/office/drawing/2014/main" id="{39B2932B-08EA-A048-AC11-9A68BD7EDFF1}"/>
              </a:ext>
            </a:extLst>
          </p:cNvPr>
          <p:cNvCxnSpPr>
            <a:cxnSpLocks/>
          </p:cNvCxnSpPr>
          <p:nvPr/>
        </p:nvCxnSpPr>
        <p:spPr>
          <a:xfrm flipH="1">
            <a:off x="5043764" y="3256571"/>
            <a:ext cx="4948519" cy="1147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ight Arrow 11">
            <a:extLst>
              <a:ext uri="{FF2B5EF4-FFF2-40B4-BE49-F238E27FC236}">
                <a16:creationId xmlns:a16="http://schemas.microsoft.com/office/drawing/2014/main" id="{2CA1C301-BDF5-3043-9BC7-C8702B5EB31E}"/>
              </a:ext>
            </a:extLst>
          </p:cNvPr>
          <p:cNvSpPr/>
          <p:nvPr/>
        </p:nvSpPr>
        <p:spPr>
          <a:xfrm>
            <a:off x="7355541" y="3326145"/>
            <a:ext cx="4746812" cy="198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32AEF18-F405-6949-B115-B0282D338CF1}"/>
              </a:ext>
            </a:extLst>
          </p:cNvPr>
          <p:cNvCxnSpPr>
            <a:cxnSpLocks/>
          </p:cNvCxnSpPr>
          <p:nvPr/>
        </p:nvCxnSpPr>
        <p:spPr>
          <a:xfrm flipH="1">
            <a:off x="5234152" y="3355462"/>
            <a:ext cx="5813167" cy="198435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9" name="TextBox 18">
            <a:extLst>
              <a:ext uri="{FF2B5EF4-FFF2-40B4-BE49-F238E27FC236}">
                <a16:creationId xmlns:a16="http://schemas.microsoft.com/office/drawing/2014/main" id="{95039D5C-62D4-7E45-9723-24F9E5ABB2A2}"/>
              </a:ext>
            </a:extLst>
          </p:cNvPr>
          <p:cNvSpPr txBox="1"/>
          <p:nvPr/>
        </p:nvSpPr>
        <p:spPr>
          <a:xfrm>
            <a:off x="1131795" y="158338"/>
            <a:ext cx="5647764" cy="584775"/>
          </a:xfrm>
          <a:prstGeom prst="rect">
            <a:avLst/>
          </a:prstGeom>
          <a:noFill/>
        </p:spPr>
        <p:txBody>
          <a:bodyPr wrap="square" rtlCol="0">
            <a:spAutoFit/>
          </a:bodyPr>
          <a:lstStyle/>
          <a:p>
            <a:r>
              <a:rPr lang="en-US" sz="3200" b="1" dirty="0"/>
              <a:t>Snippet from the code</a:t>
            </a:r>
          </a:p>
        </p:txBody>
      </p:sp>
    </p:spTree>
    <p:extLst>
      <p:ext uri="{BB962C8B-B14F-4D97-AF65-F5344CB8AC3E}">
        <p14:creationId xmlns:p14="http://schemas.microsoft.com/office/powerpoint/2010/main" val="3205571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3639-0105-1346-A11E-33BD0298C23E}"/>
              </a:ext>
            </a:extLst>
          </p:cNvPr>
          <p:cNvSpPr>
            <a:spLocks noGrp="1"/>
          </p:cNvSpPr>
          <p:nvPr>
            <p:ph type="title"/>
          </p:nvPr>
        </p:nvSpPr>
        <p:spPr/>
        <p:txBody>
          <a:bodyPr/>
          <a:lstStyle/>
          <a:p>
            <a:endParaRPr lang="en-US" dirty="0"/>
          </a:p>
        </p:txBody>
      </p:sp>
      <p:graphicFrame>
        <p:nvGraphicFramePr>
          <p:cNvPr id="7" name="Content Placeholder 6">
            <a:extLst>
              <a:ext uri="{FF2B5EF4-FFF2-40B4-BE49-F238E27FC236}">
                <a16:creationId xmlns:a16="http://schemas.microsoft.com/office/drawing/2014/main" id="{DCE386B2-E479-FE44-BFA1-2D4518033925}"/>
              </a:ext>
            </a:extLst>
          </p:cNvPr>
          <p:cNvGraphicFramePr>
            <a:graphicFrameLocks noGrp="1"/>
          </p:cNvGraphicFramePr>
          <p:nvPr>
            <p:ph idx="1"/>
            <p:extLst>
              <p:ext uri="{D42A27DB-BD31-4B8C-83A1-F6EECF244321}">
                <p14:modId xmlns:p14="http://schemas.microsoft.com/office/powerpoint/2010/main" val="2385851262"/>
              </p:ext>
            </p:extLst>
          </p:nvPr>
        </p:nvGraphicFramePr>
        <p:xfrm>
          <a:off x="377190" y="-365760"/>
          <a:ext cx="11658602" cy="7907285"/>
        </p:xfrm>
        <a:graphic>
          <a:graphicData uri="http://schemas.openxmlformats.org/drawingml/2006/table">
            <a:tbl>
              <a:tblPr firstRow="1" bandRow="1">
                <a:tableStyleId>{5C22544A-7EE6-4342-B048-85BDC9FD1C3A}</a:tableStyleId>
              </a:tblPr>
              <a:tblGrid>
                <a:gridCol w="1074420">
                  <a:extLst>
                    <a:ext uri="{9D8B030D-6E8A-4147-A177-3AD203B41FA5}">
                      <a16:colId xmlns:a16="http://schemas.microsoft.com/office/drawing/2014/main" val="2408450909"/>
                    </a:ext>
                  </a:extLst>
                </a:gridCol>
                <a:gridCol w="937260">
                  <a:extLst>
                    <a:ext uri="{9D8B030D-6E8A-4147-A177-3AD203B41FA5}">
                      <a16:colId xmlns:a16="http://schemas.microsoft.com/office/drawing/2014/main" val="940467670"/>
                    </a:ext>
                  </a:extLst>
                </a:gridCol>
                <a:gridCol w="971550">
                  <a:extLst>
                    <a:ext uri="{9D8B030D-6E8A-4147-A177-3AD203B41FA5}">
                      <a16:colId xmlns:a16="http://schemas.microsoft.com/office/drawing/2014/main" val="4287917721"/>
                    </a:ext>
                  </a:extLst>
                </a:gridCol>
                <a:gridCol w="1292740">
                  <a:extLst>
                    <a:ext uri="{9D8B030D-6E8A-4147-A177-3AD203B41FA5}">
                      <a16:colId xmlns:a16="http://schemas.microsoft.com/office/drawing/2014/main" val="3147777948"/>
                    </a:ext>
                  </a:extLst>
                </a:gridCol>
                <a:gridCol w="1199000">
                  <a:extLst>
                    <a:ext uri="{9D8B030D-6E8A-4147-A177-3AD203B41FA5}">
                      <a16:colId xmlns:a16="http://schemas.microsoft.com/office/drawing/2014/main" val="2342191400"/>
                    </a:ext>
                  </a:extLst>
                </a:gridCol>
                <a:gridCol w="1143000">
                  <a:extLst>
                    <a:ext uri="{9D8B030D-6E8A-4147-A177-3AD203B41FA5}">
                      <a16:colId xmlns:a16="http://schemas.microsoft.com/office/drawing/2014/main" val="3985452984"/>
                    </a:ext>
                  </a:extLst>
                </a:gridCol>
                <a:gridCol w="937260">
                  <a:extLst>
                    <a:ext uri="{9D8B030D-6E8A-4147-A177-3AD203B41FA5}">
                      <a16:colId xmlns:a16="http://schemas.microsoft.com/office/drawing/2014/main" val="1415072863"/>
                    </a:ext>
                  </a:extLst>
                </a:gridCol>
                <a:gridCol w="1097280">
                  <a:extLst>
                    <a:ext uri="{9D8B030D-6E8A-4147-A177-3AD203B41FA5}">
                      <a16:colId xmlns:a16="http://schemas.microsoft.com/office/drawing/2014/main" val="3924897624"/>
                    </a:ext>
                  </a:extLst>
                </a:gridCol>
                <a:gridCol w="1179068">
                  <a:extLst>
                    <a:ext uri="{9D8B030D-6E8A-4147-A177-3AD203B41FA5}">
                      <a16:colId xmlns:a16="http://schemas.microsoft.com/office/drawing/2014/main" val="691992521"/>
                    </a:ext>
                  </a:extLst>
                </a:gridCol>
                <a:gridCol w="1128418">
                  <a:extLst>
                    <a:ext uri="{9D8B030D-6E8A-4147-A177-3AD203B41FA5}">
                      <a16:colId xmlns:a16="http://schemas.microsoft.com/office/drawing/2014/main" val="2840910823"/>
                    </a:ext>
                  </a:extLst>
                </a:gridCol>
                <a:gridCol w="698606">
                  <a:extLst>
                    <a:ext uri="{9D8B030D-6E8A-4147-A177-3AD203B41FA5}">
                      <a16:colId xmlns:a16="http://schemas.microsoft.com/office/drawing/2014/main" val="1995644698"/>
                    </a:ext>
                  </a:extLst>
                </a:gridCol>
              </a:tblGrid>
              <a:tr h="1947913">
                <a:tc>
                  <a:txBody>
                    <a:bodyPr/>
                    <a:lstStyle/>
                    <a:p>
                      <a:r>
                        <a:rPr lang="en-US" dirty="0"/>
                        <a:t>Run</a:t>
                      </a:r>
                    </a:p>
                  </a:txBody>
                  <a:tcPr/>
                </a:tc>
                <a:tc>
                  <a:txBody>
                    <a:bodyPr/>
                    <a:lstStyle/>
                    <a:p>
                      <a:r>
                        <a:rPr lang="en-US" dirty="0"/>
                        <a:t>Plane</a:t>
                      </a:r>
                    </a:p>
                  </a:txBody>
                  <a:tcPr/>
                </a:tc>
                <a:tc>
                  <a:txBody>
                    <a:bodyPr/>
                    <a:lstStyle/>
                    <a:p>
                      <a:r>
                        <a:rPr lang="en-US" dirty="0" err="1"/>
                        <a:t>Exp</a:t>
                      </a:r>
                      <a:r>
                        <a:rPr lang="en-US" dirty="0"/>
                        <a:t>(2w count)</a:t>
                      </a:r>
                    </a:p>
                  </a:txBody>
                  <a:tcPr/>
                </a:tc>
                <a:tc>
                  <a:txBody>
                    <a:bodyPr/>
                    <a:lstStyle/>
                    <a:p>
                      <a:r>
                        <a:rPr lang="en-US" dirty="0" err="1"/>
                        <a:t>Simuln</a:t>
                      </a:r>
                      <a:r>
                        <a:rPr lang="en-US" dirty="0"/>
                        <a:t>.(2w count)</a:t>
                      </a:r>
                    </a:p>
                  </a:txBody>
                  <a:tcPr/>
                </a:tc>
                <a:tc>
                  <a:txBody>
                    <a:bodyPr/>
                    <a:lstStyle/>
                    <a:p>
                      <a:r>
                        <a:rPr lang="en-US" dirty="0"/>
                        <a:t>IC(</a:t>
                      </a:r>
                      <a:r>
                        <a:rPr lang="en-US" dirty="0" err="1"/>
                        <a:t>exp</a:t>
                      </a:r>
                      <a:r>
                        <a:rPr lang="en-US" dirty="0"/>
                        <a:t> Fund) normalized in </a:t>
                      </a:r>
                      <a:r>
                        <a:rPr lang="en-US" dirty="0" err="1"/>
                        <a:t>mdegs</a:t>
                      </a:r>
                      <a:endParaRPr lang="en-US" dirty="0"/>
                    </a:p>
                  </a:txBody>
                  <a:tcPr/>
                </a:tc>
                <a:tc>
                  <a:txBody>
                    <a:bodyPr/>
                    <a:lstStyle/>
                    <a:p>
                      <a:r>
                        <a:rPr lang="en-US" dirty="0" err="1"/>
                        <a:t>J_scat</a:t>
                      </a:r>
                      <a:endParaRPr lang="en-US" dirty="0"/>
                    </a:p>
                  </a:txBody>
                  <a:tcPr/>
                </a:tc>
                <a:tc>
                  <a:txBody>
                    <a:bodyPr/>
                    <a:lstStyle/>
                    <a:p>
                      <a:r>
                        <a:rPr lang="en-US" dirty="0"/>
                        <a:t>IC(</a:t>
                      </a:r>
                      <a:r>
                        <a:rPr lang="en-US" dirty="0" err="1"/>
                        <a:t>exp</a:t>
                      </a:r>
                      <a:r>
                        <a:rPr lang="en-US" dirty="0"/>
                        <a:t>-SH)(normalized) in </a:t>
                      </a:r>
                      <a:r>
                        <a:rPr lang="en-US" dirty="0" err="1"/>
                        <a:t>mdegs</a:t>
                      </a:r>
                      <a:endParaRPr lang="en-US" dirty="0"/>
                    </a:p>
                  </a:txBody>
                  <a:tcPr/>
                </a:tc>
                <a:tc>
                  <a:txBody>
                    <a:bodyPr/>
                    <a:lstStyle/>
                    <a:p>
                      <a:r>
                        <a:rPr lang="en-US" dirty="0"/>
                        <a:t>IC(theoretical SH) in </a:t>
                      </a:r>
                      <a:r>
                        <a:rPr lang="en-US" dirty="0" err="1"/>
                        <a:t>mdegs</a:t>
                      </a:r>
                      <a:endParaRPr lang="en-US" dirty="0"/>
                    </a:p>
                  </a:txBody>
                  <a:tcPr/>
                </a:tc>
                <a:tc>
                  <a:txBody>
                    <a:bodyPr/>
                    <a:lstStyle/>
                    <a:p>
                      <a:r>
                        <a:rPr lang="en-US" dirty="0"/>
                        <a:t>J_NL1</a:t>
                      </a:r>
                    </a:p>
                  </a:txBody>
                  <a:tcPr/>
                </a:tc>
                <a:tc>
                  <a:txBody>
                    <a:bodyPr/>
                    <a:lstStyle/>
                    <a:p>
                      <a:r>
                        <a:rPr lang="en-US" dirty="0"/>
                        <a:t>J_NL2</a:t>
                      </a:r>
                    </a:p>
                  </a:txBody>
                  <a:tcPr/>
                </a:tc>
                <a:tc>
                  <a:txBody>
                    <a:bodyPr/>
                    <a:lstStyle/>
                    <a:p>
                      <a:r>
                        <a:rPr lang="en-US" dirty="0"/>
                        <a:t>Pulse energy(</a:t>
                      </a:r>
                      <a:r>
                        <a:rPr lang="en-US" dirty="0" err="1"/>
                        <a:t>microJ</a:t>
                      </a:r>
                      <a:r>
                        <a:rPr lang="en-US" dirty="0"/>
                        <a:t>)</a:t>
                      </a:r>
                    </a:p>
                  </a:txBody>
                  <a:tcPr/>
                </a:tc>
                <a:extLst>
                  <a:ext uri="{0D108BD9-81ED-4DB2-BD59-A6C34878D82A}">
                    <a16:rowId xmlns:a16="http://schemas.microsoft.com/office/drawing/2014/main" val="4154920041"/>
                  </a:ext>
                </a:extLst>
              </a:tr>
              <a:tr h="545934">
                <a:tc>
                  <a:txBody>
                    <a:bodyPr/>
                    <a:lstStyle/>
                    <a:p>
                      <a:r>
                        <a:rPr lang="en-US" dirty="0"/>
                        <a:t>168</a:t>
                      </a:r>
                    </a:p>
                  </a:txBody>
                  <a:tcPr/>
                </a:tc>
                <a:tc>
                  <a:txBody>
                    <a:bodyPr/>
                    <a:lstStyle/>
                    <a:p>
                      <a:r>
                        <a:rPr lang="en-US" dirty="0"/>
                        <a:t>220</a:t>
                      </a:r>
                    </a:p>
                  </a:txBody>
                  <a:tcPr/>
                </a:tc>
                <a:tc>
                  <a:txBody>
                    <a:bodyPr/>
                    <a:lstStyle/>
                    <a:p>
                      <a:r>
                        <a:rPr lang="en-US" dirty="0"/>
                        <a:t>1.75</a:t>
                      </a:r>
                    </a:p>
                  </a:txBody>
                  <a:tcPr/>
                </a:tc>
                <a:tc>
                  <a:txBody>
                    <a:bodyPr/>
                    <a:lstStyle/>
                    <a:p>
                      <a:r>
                        <a:rPr lang="en-US" dirty="0"/>
                        <a:t>1.78</a:t>
                      </a:r>
                    </a:p>
                  </a:txBody>
                  <a:tcPr/>
                </a:tc>
                <a:tc>
                  <a:txBody>
                    <a:bodyPr/>
                    <a:lstStyle/>
                    <a:p>
                      <a:r>
                        <a:rPr lang="en-US" dirty="0"/>
                        <a:t>4.5/0.4t</a:t>
                      </a:r>
                    </a:p>
                  </a:txBody>
                  <a:tcPr/>
                </a:tc>
                <a:tc>
                  <a:txBody>
                    <a:bodyPr/>
                    <a:lstStyle/>
                    <a:p>
                      <a:r>
                        <a:rPr lang="en-US" dirty="0"/>
                        <a:t>1.4e-13</a:t>
                      </a:r>
                    </a:p>
                  </a:txBody>
                  <a:tcPr/>
                </a:tc>
                <a:tc>
                  <a:txBody>
                    <a:bodyPr/>
                    <a:lstStyle/>
                    <a:p>
                      <a:r>
                        <a:rPr lang="en-US" dirty="0"/>
                        <a:t>3</a:t>
                      </a:r>
                    </a:p>
                  </a:txBody>
                  <a:tcPr/>
                </a:tc>
                <a:tc>
                  <a:txBody>
                    <a:bodyPr/>
                    <a:lstStyle/>
                    <a:p>
                      <a:r>
                        <a:rPr lang="en-US" dirty="0"/>
                        <a:t>0.38</a:t>
                      </a:r>
                    </a:p>
                  </a:txBody>
                  <a:tcPr/>
                </a:tc>
                <a:tc>
                  <a:txBody>
                    <a:bodyPr/>
                    <a:lstStyle/>
                    <a:p>
                      <a:pPr algn="r" fontAlgn="b"/>
                      <a:r>
                        <a:rPr lang="en-US" sz="1400" b="0" i="0" u="none" strike="noStrike" dirty="0">
                          <a:solidFill>
                            <a:srgbClr val="000000"/>
                          </a:solidFill>
                          <a:effectLst/>
                          <a:latin typeface="Calibri" panose="020F0502020204030204" pitchFamily="34" charset="0"/>
                        </a:rPr>
                        <a:t>5.88e-13</a:t>
                      </a:r>
                    </a:p>
                    <a:p>
                      <a:pPr algn="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r>
                        <a:rPr lang="en-US" dirty="0"/>
                        <a:t>2.03e-12</a:t>
                      </a:r>
                    </a:p>
                  </a:txBody>
                  <a:tcPr/>
                </a:tc>
                <a:tc>
                  <a:txBody>
                    <a:bodyPr/>
                    <a:lstStyle/>
                    <a:p>
                      <a:r>
                        <a:rPr lang="en-US" dirty="0"/>
                        <a:t>72</a:t>
                      </a:r>
                    </a:p>
                  </a:txBody>
                  <a:tcPr/>
                </a:tc>
                <a:extLst>
                  <a:ext uri="{0D108BD9-81ED-4DB2-BD59-A6C34878D82A}">
                    <a16:rowId xmlns:a16="http://schemas.microsoft.com/office/drawing/2014/main" val="3375212935"/>
                  </a:ext>
                </a:extLst>
              </a:tr>
              <a:tr h="835831">
                <a:tc>
                  <a:txBody>
                    <a:bodyPr/>
                    <a:lstStyle/>
                    <a:p>
                      <a:r>
                        <a:rPr lang="en-US" dirty="0"/>
                        <a:t>173</a:t>
                      </a:r>
                    </a:p>
                  </a:txBody>
                  <a:tcPr/>
                </a:tc>
                <a:tc>
                  <a:txBody>
                    <a:bodyPr/>
                    <a:lstStyle/>
                    <a:p>
                      <a:r>
                        <a:rPr lang="en-US" dirty="0"/>
                        <a:t>111</a:t>
                      </a:r>
                    </a:p>
                  </a:txBody>
                  <a:tcPr/>
                </a:tc>
                <a:tc>
                  <a:txBody>
                    <a:bodyPr/>
                    <a:lstStyle/>
                    <a:p>
                      <a:r>
                        <a:rPr lang="en-US" dirty="0"/>
                        <a:t>1.81</a:t>
                      </a:r>
                    </a:p>
                  </a:txBody>
                  <a:tcPr/>
                </a:tc>
                <a:tc>
                  <a:txBody>
                    <a:bodyPr/>
                    <a:lstStyle/>
                    <a:p>
                      <a:r>
                        <a:rPr lang="en-US" dirty="0"/>
                        <a:t>2.2</a:t>
                      </a:r>
                    </a:p>
                  </a:txBody>
                  <a:tcPr/>
                </a:tc>
                <a:tc>
                  <a:txBody>
                    <a:bodyPr/>
                    <a:lstStyle/>
                    <a:p>
                      <a:r>
                        <a:rPr lang="en-US" dirty="0"/>
                        <a:t>6.75/1.2</a:t>
                      </a:r>
                    </a:p>
                  </a:txBody>
                  <a:tcPr/>
                </a:tc>
                <a:tc>
                  <a:txBody>
                    <a:bodyPr/>
                    <a:lstStyle/>
                    <a:p>
                      <a:r>
                        <a:rPr lang="en-US" dirty="0"/>
                        <a:t>7e-13</a:t>
                      </a:r>
                    </a:p>
                  </a:txBody>
                  <a:tcPr/>
                </a:tc>
                <a:tc>
                  <a:txBody>
                    <a:bodyPr/>
                    <a:lstStyle/>
                    <a:p>
                      <a:r>
                        <a:rPr lang="en-US" dirty="0"/>
                        <a:t>2.817</a:t>
                      </a:r>
                    </a:p>
                  </a:txBody>
                  <a:tcPr/>
                </a:tc>
                <a:tc>
                  <a:txBody>
                    <a:bodyPr/>
                    <a:lstStyle/>
                    <a:p>
                      <a:r>
                        <a:rPr lang="en-US" dirty="0"/>
                        <a:t>0.69</a:t>
                      </a:r>
                    </a:p>
                  </a:txBody>
                  <a:tcPr/>
                </a:tc>
                <a:tc>
                  <a:txBody>
                    <a:bodyPr/>
                    <a:lstStyle/>
                    <a:p>
                      <a:r>
                        <a:rPr lang="en-US" dirty="0"/>
                        <a:t>2e-12</a:t>
                      </a:r>
                    </a:p>
                  </a:txBody>
                  <a:tcPr/>
                </a:tc>
                <a:tc>
                  <a:txBody>
                    <a:bodyPr/>
                    <a:lstStyle/>
                    <a:p>
                      <a:r>
                        <a:rPr lang="en-US" dirty="0"/>
                        <a:t>1.35e-12</a:t>
                      </a:r>
                    </a:p>
                  </a:txBody>
                  <a:tcPr/>
                </a:tc>
                <a:tc>
                  <a:txBody>
                    <a:bodyPr/>
                    <a:lstStyle/>
                    <a:p>
                      <a:r>
                        <a:rPr lang="en-US" dirty="0"/>
                        <a:t>71.2</a:t>
                      </a:r>
                    </a:p>
                  </a:txBody>
                  <a:tcPr/>
                </a:tc>
                <a:extLst>
                  <a:ext uri="{0D108BD9-81ED-4DB2-BD59-A6C34878D82A}">
                    <a16:rowId xmlns:a16="http://schemas.microsoft.com/office/drawing/2014/main" val="940180947"/>
                  </a:ext>
                </a:extLst>
              </a:tr>
              <a:tr h="717652">
                <a:tc>
                  <a:txBody>
                    <a:bodyPr/>
                    <a:lstStyle/>
                    <a:p>
                      <a:r>
                        <a:rPr lang="en-US" dirty="0"/>
                        <a:t>205</a:t>
                      </a:r>
                    </a:p>
                  </a:txBody>
                  <a:tcPr/>
                </a:tc>
                <a:tc>
                  <a:txBody>
                    <a:bodyPr/>
                    <a:lstStyle/>
                    <a:p>
                      <a:r>
                        <a:rPr lang="en-US" dirty="0"/>
                        <a:t>771</a:t>
                      </a:r>
                    </a:p>
                  </a:txBody>
                  <a:tcPr/>
                </a:tc>
                <a:tc>
                  <a:txBody>
                    <a:bodyPr/>
                    <a:lstStyle/>
                    <a:p>
                      <a:r>
                        <a:rPr lang="en-US" dirty="0"/>
                        <a:t>0.09</a:t>
                      </a:r>
                    </a:p>
                  </a:txBody>
                  <a:tcPr/>
                </a:tc>
                <a:tc>
                  <a:txBody>
                    <a:bodyPr/>
                    <a:lstStyle/>
                    <a:p>
                      <a:r>
                        <a:rPr lang="en-US" dirty="0"/>
                        <a:t>0.11</a:t>
                      </a:r>
                    </a:p>
                  </a:txBody>
                  <a:tcPr/>
                </a:tc>
                <a:tc>
                  <a:txBody>
                    <a:bodyPr/>
                    <a:lstStyle/>
                    <a:p>
                      <a:endParaRPr lang="en-US" dirty="0"/>
                    </a:p>
                  </a:txBody>
                  <a:tcPr/>
                </a:tc>
                <a:tc>
                  <a:txBody>
                    <a:bodyPr/>
                    <a:lstStyle/>
                    <a:p>
                      <a:r>
                        <a:rPr lang="en-US" dirty="0"/>
                        <a:t>8e-15</a:t>
                      </a:r>
                    </a:p>
                  </a:txBody>
                  <a:tcPr/>
                </a:tc>
                <a:tc>
                  <a:txBody>
                    <a:bodyPr/>
                    <a:lstStyle/>
                    <a:p>
                      <a:r>
                        <a:rPr lang="en-US" dirty="0"/>
                        <a:t>3.87</a:t>
                      </a:r>
                    </a:p>
                  </a:txBody>
                  <a:tcPr/>
                </a:tc>
                <a:tc>
                  <a:txBody>
                    <a:bodyPr/>
                    <a:lstStyle/>
                    <a:p>
                      <a:r>
                        <a:rPr lang="en-US" dirty="0"/>
                        <a:t>4e-2</a:t>
                      </a:r>
                    </a:p>
                  </a:txBody>
                  <a:tcPr/>
                </a:tc>
                <a:tc>
                  <a:txBody>
                    <a:bodyPr/>
                    <a:lstStyle/>
                    <a:p>
                      <a:r>
                        <a:rPr lang="en-US" dirty="0"/>
                        <a:t>5.89e-13</a:t>
                      </a:r>
                    </a:p>
                  </a:txBody>
                  <a:tcPr/>
                </a:tc>
                <a:tc>
                  <a:txBody>
                    <a:bodyPr/>
                    <a:lstStyle/>
                    <a:p>
                      <a:r>
                        <a:rPr lang="en-US" dirty="0"/>
                        <a:t>1.75e-13</a:t>
                      </a:r>
                    </a:p>
                  </a:txBody>
                  <a:tcPr/>
                </a:tc>
                <a:tc>
                  <a:txBody>
                    <a:bodyPr/>
                    <a:lstStyle/>
                    <a:p>
                      <a:r>
                        <a:rPr lang="en-US" dirty="0"/>
                        <a:t>72</a:t>
                      </a:r>
                    </a:p>
                  </a:txBody>
                  <a:tcPr/>
                </a:tc>
                <a:extLst>
                  <a:ext uri="{0D108BD9-81ED-4DB2-BD59-A6C34878D82A}">
                    <a16:rowId xmlns:a16="http://schemas.microsoft.com/office/drawing/2014/main" val="777212091"/>
                  </a:ext>
                </a:extLst>
              </a:tr>
              <a:tr h="545934">
                <a:tc>
                  <a:txBody>
                    <a:bodyPr/>
                    <a:lstStyle/>
                    <a:p>
                      <a:r>
                        <a:rPr lang="en-US" dirty="0"/>
                        <a:t>176</a:t>
                      </a:r>
                    </a:p>
                  </a:txBody>
                  <a:tcPr/>
                </a:tc>
                <a:tc>
                  <a:txBody>
                    <a:bodyPr/>
                    <a:lstStyle/>
                    <a:p>
                      <a:r>
                        <a:rPr lang="en-US" dirty="0"/>
                        <a:t>11-1</a:t>
                      </a:r>
                    </a:p>
                  </a:txBody>
                  <a:tcPr/>
                </a:tc>
                <a:tc>
                  <a:txBody>
                    <a:bodyPr/>
                    <a:lstStyle/>
                    <a:p>
                      <a:r>
                        <a:rPr lang="en-US" dirty="0"/>
                        <a:t>1.78</a:t>
                      </a:r>
                    </a:p>
                  </a:txBody>
                  <a:tcPr/>
                </a:tc>
                <a:tc>
                  <a:txBody>
                    <a:bodyPr/>
                    <a:lstStyle/>
                    <a:p>
                      <a:r>
                        <a:rPr lang="en-US" dirty="0"/>
                        <a:t>2.023</a:t>
                      </a:r>
                    </a:p>
                  </a:txBody>
                  <a:tcPr/>
                </a:tc>
                <a:tc>
                  <a:txBody>
                    <a:bodyPr/>
                    <a:lstStyle/>
                    <a:p>
                      <a:endParaRPr lang="en-US" dirty="0"/>
                    </a:p>
                  </a:txBody>
                  <a:tcPr/>
                </a:tc>
                <a:tc>
                  <a:txBody>
                    <a:bodyPr/>
                    <a:lstStyle/>
                    <a:p>
                      <a:r>
                        <a:rPr lang="en-US" dirty="0"/>
                        <a:t>2e-14</a:t>
                      </a:r>
                    </a:p>
                  </a:txBody>
                  <a:tcPr/>
                </a:tc>
                <a:tc>
                  <a:txBody>
                    <a:bodyPr/>
                    <a:lstStyle/>
                    <a:p>
                      <a:r>
                        <a:rPr lang="en-US" dirty="0"/>
                        <a:t>2.546</a:t>
                      </a:r>
                    </a:p>
                  </a:txBody>
                  <a:tcPr/>
                </a:tc>
                <a:tc>
                  <a:txBody>
                    <a:bodyPr/>
                    <a:lstStyle/>
                    <a:p>
                      <a:r>
                        <a:rPr lang="en-US" dirty="0"/>
                        <a:t>0.69</a:t>
                      </a:r>
                    </a:p>
                  </a:txBody>
                  <a:tcPr/>
                </a:tc>
                <a:tc>
                  <a:txBody>
                    <a:bodyPr/>
                    <a:lstStyle/>
                    <a:p>
                      <a:r>
                        <a:rPr lang="en-US" dirty="0"/>
                        <a:t>1.8e-12</a:t>
                      </a:r>
                    </a:p>
                  </a:txBody>
                  <a:tcPr/>
                </a:tc>
                <a:tc>
                  <a:txBody>
                    <a:bodyPr/>
                    <a:lstStyle/>
                    <a:p>
                      <a:r>
                        <a:rPr lang="en-US" dirty="0"/>
                        <a:t>1.6e-13</a:t>
                      </a:r>
                    </a:p>
                  </a:txBody>
                  <a:tcPr/>
                </a:tc>
                <a:tc>
                  <a:txBody>
                    <a:bodyPr/>
                    <a:lstStyle/>
                    <a:p>
                      <a:r>
                        <a:rPr lang="en-US" dirty="0"/>
                        <a:t>72.4</a:t>
                      </a:r>
                    </a:p>
                  </a:txBody>
                  <a:tcPr/>
                </a:tc>
                <a:extLst>
                  <a:ext uri="{0D108BD9-81ED-4DB2-BD59-A6C34878D82A}">
                    <a16:rowId xmlns:a16="http://schemas.microsoft.com/office/drawing/2014/main" val="3269326147"/>
                  </a:ext>
                </a:extLst>
              </a:tr>
              <a:tr h="410087">
                <a:tc>
                  <a:txBody>
                    <a:bodyPr/>
                    <a:lstStyle/>
                    <a:p>
                      <a:r>
                        <a:rPr lang="en-US" dirty="0"/>
                        <a:t>190</a:t>
                      </a:r>
                    </a:p>
                  </a:txBody>
                  <a:tcPr/>
                </a:tc>
                <a:tc>
                  <a:txBody>
                    <a:bodyPr/>
                    <a:lstStyle/>
                    <a:p>
                      <a:r>
                        <a:rPr lang="en-US" dirty="0"/>
                        <a:t>00-4</a:t>
                      </a:r>
                    </a:p>
                  </a:txBody>
                  <a:tcPr/>
                </a:tc>
                <a:tc>
                  <a:txBody>
                    <a:bodyPr/>
                    <a:lstStyle/>
                    <a:p>
                      <a:r>
                        <a:rPr lang="en-US" dirty="0"/>
                        <a:t>0.72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71.2</a:t>
                      </a:r>
                    </a:p>
                  </a:txBody>
                  <a:tcPr/>
                </a:tc>
                <a:extLst>
                  <a:ext uri="{0D108BD9-81ED-4DB2-BD59-A6C34878D82A}">
                    <a16:rowId xmlns:a16="http://schemas.microsoft.com/office/drawing/2014/main" val="3200687866"/>
                  </a:ext>
                </a:extLst>
              </a:tr>
              <a:tr h="410087">
                <a:tc>
                  <a:txBody>
                    <a:bodyPr/>
                    <a:lstStyle/>
                    <a:p>
                      <a:r>
                        <a:rPr lang="en-US" dirty="0"/>
                        <a:t>192</a:t>
                      </a:r>
                    </a:p>
                  </a:txBody>
                  <a:tcPr/>
                </a:tc>
                <a:tc>
                  <a:txBody>
                    <a:bodyPr/>
                    <a:lstStyle/>
                    <a:p>
                      <a:r>
                        <a:rPr lang="en-US" dirty="0"/>
                        <a:t>00-4</a:t>
                      </a:r>
                    </a:p>
                  </a:txBody>
                  <a:tcPr/>
                </a:tc>
                <a:tc>
                  <a:txBody>
                    <a:bodyPr/>
                    <a:lstStyle/>
                    <a:p>
                      <a:r>
                        <a:rPr lang="en-US" dirty="0"/>
                        <a:t>0.67</a:t>
                      </a:r>
                    </a:p>
                  </a:txBody>
                  <a:tcPr/>
                </a:tc>
                <a:tc>
                  <a:txBody>
                    <a:bodyPr/>
                    <a:lstStyle/>
                    <a:p>
                      <a:r>
                        <a:rPr lang="en-US" dirty="0"/>
                        <a:t>1.02</a:t>
                      </a:r>
                    </a:p>
                  </a:txBody>
                  <a:tcPr/>
                </a:tc>
                <a:tc>
                  <a:txBody>
                    <a:bodyPr/>
                    <a:lstStyle/>
                    <a:p>
                      <a:endParaRPr lang="en-US" dirty="0"/>
                    </a:p>
                  </a:txBody>
                  <a:tcPr/>
                </a:tc>
                <a:tc>
                  <a:txBody>
                    <a:bodyPr/>
                    <a:lstStyle/>
                    <a:p>
                      <a:r>
                        <a:rPr lang="en-US" dirty="0"/>
                        <a:t>1.55e-15</a:t>
                      </a:r>
                    </a:p>
                  </a:txBody>
                  <a:tcPr/>
                </a:tc>
                <a:tc>
                  <a:txBody>
                    <a:bodyPr/>
                    <a:lstStyle/>
                    <a:p>
                      <a:r>
                        <a:rPr lang="en-US" dirty="0"/>
                        <a:t>4.207</a:t>
                      </a:r>
                    </a:p>
                  </a:txBody>
                  <a:tcPr/>
                </a:tc>
                <a:tc>
                  <a:txBody>
                    <a:bodyPr/>
                    <a:lstStyle/>
                    <a:p>
                      <a:r>
                        <a:rPr lang="en-US" dirty="0"/>
                        <a:t>0.2</a:t>
                      </a:r>
                    </a:p>
                  </a:txBody>
                  <a:tcPr/>
                </a:tc>
                <a:tc>
                  <a:txBody>
                    <a:bodyPr/>
                    <a:lstStyle/>
                    <a:p>
                      <a:r>
                        <a:rPr lang="en-US" dirty="0"/>
                        <a:t>6.5e-12</a:t>
                      </a:r>
                    </a:p>
                  </a:txBody>
                  <a:tcPr/>
                </a:tc>
                <a:tc>
                  <a:txBody>
                    <a:bodyPr/>
                    <a:lstStyle/>
                    <a:p>
                      <a:r>
                        <a:rPr lang="en-US" dirty="0"/>
                        <a:t>1.9e-13</a:t>
                      </a:r>
                    </a:p>
                  </a:txBody>
                  <a:tcPr/>
                </a:tc>
                <a:tc>
                  <a:txBody>
                    <a:bodyPr/>
                    <a:lstStyle/>
                    <a:p>
                      <a:r>
                        <a:rPr lang="en-US" dirty="0"/>
                        <a:t>71.2</a:t>
                      </a:r>
                    </a:p>
                  </a:txBody>
                  <a:tcPr/>
                </a:tc>
                <a:extLst>
                  <a:ext uri="{0D108BD9-81ED-4DB2-BD59-A6C34878D82A}">
                    <a16:rowId xmlns:a16="http://schemas.microsoft.com/office/drawing/2014/main" val="890546419"/>
                  </a:ext>
                </a:extLst>
              </a:tr>
              <a:tr h="717652">
                <a:tc>
                  <a:txBody>
                    <a:bodyPr/>
                    <a:lstStyle/>
                    <a:p>
                      <a:r>
                        <a:rPr lang="en-US" dirty="0"/>
                        <a:t>195</a:t>
                      </a:r>
                    </a:p>
                    <a:p>
                      <a:endParaRPr lang="en-US" dirty="0"/>
                    </a:p>
                  </a:txBody>
                  <a:tcPr/>
                </a:tc>
                <a:tc>
                  <a:txBody>
                    <a:bodyPr/>
                    <a:lstStyle/>
                    <a:p>
                      <a:r>
                        <a:rPr lang="en-US" dirty="0"/>
                        <a:t>660</a:t>
                      </a:r>
                    </a:p>
                  </a:txBody>
                  <a:tcPr/>
                </a:tc>
                <a:tc>
                  <a:txBody>
                    <a:bodyPr/>
                    <a:lstStyle/>
                    <a:p>
                      <a:r>
                        <a:rPr lang="en-US" dirty="0"/>
                        <a:t>0.16</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5.7e-13</a:t>
                      </a:r>
                    </a:p>
                  </a:txBody>
                  <a:tcPr/>
                </a:tc>
                <a:tc>
                  <a:txBody>
                    <a:bodyPr/>
                    <a:lstStyle/>
                    <a:p>
                      <a:r>
                        <a:rPr lang="en-US" dirty="0"/>
                        <a:t>3e-12</a:t>
                      </a:r>
                    </a:p>
                  </a:txBody>
                  <a:tcPr/>
                </a:tc>
                <a:tc>
                  <a:txBody>
                    <a:bodyPr/>
                    <a:lstStyle/>
                    <a:p>
                      <a:r>
                        <a:rPr lang="en-US" dirty="0"/>
                        <a:t>72</a:t>
                      </a:r>
                    </a:p>
                  </a:txBody>
                  <a:tcPr/>
                </a:tc>
                <a:extLst>
                  <a:ext uri="{0D108BD9-81ED-4DB2-BD59-A6C34878D82A}">
                    <a16:rowId xmlns:a16="http://schemas.microsoft.com/office/drawing/2014/main" val="2554313132"/>
                  </a:ext>
                </a:extLst>
              </a:tr>
              <a:tr h="410087">
                <a:tc>
                  <a:txBody>
                    <a:bodyPr/>
                    <a:lstStyle/>
                    <a:p>
                      <a:r>
                        <a:rPr lang="en-US" dirty="0">
                          <a:solidFill>
                            <a:schemeClr val="accent5"/>
                          </a:solidFill>
                        </a:rPr>
                        <a:t>197</a:t>
                      </a:r>
                    </a:p>
                  </a:txBody>
                  <a:tcPr/>
                </a:tc>
                <a:tc>
                  <a:txBody>
                    <a:bodyPr/>
                    <a:lstStyle/>
                    <a:p>
                      <a:r>
                        <a:rPr lang="en-US" dirty="0"/>
                        <a:t>660</a:t>
                      </a:r>
                    </a:p>
                  </a:txBody>
                  <a:tcPr/>
                </a:tc>
                <a:tc>
                  <a:txBody>
                    <a:bodyPr/>
                    <a:lstStyle/>
                    <a:p>
                      <a:r>
                        <a:rPr lang="en-US" dirty="0"/>
                        <a:t>0.22</a:t>
                      </a:r>
                    </a:p>
                  </a:txBody>
                  <a:tcPr/>
                </a:tc>
                <a:tc>
                  <a:txBody>
                    <a:bodyPr/>
                    <a:lstStyle/>
                    <a:p>
                      <a:r>
                        <a:rPr lang="en-US" dirty="0"/>
                        <a:t>0.187</a:t>
                      </a:r>
                    </a:p>
                  </a:txBody>
                  <a:tcPr/>
                </a:tc>
                <a:tc>
                  <a:txBody>
                    <a:bodyPr/>
                    <a:lstStyle/>
                    <a:p>
                      <a:endParaRPr lang="en-US" dirty="0"/>
                    </a:p>
                  </a:txBody>
                  <a:tcPr/>
                </a:tc>
                <a:tc>
                  <a:txBody>
                    <a:bodyPr/>
                    <a:lstStyle/>
                    <a:p>
                      <a:r>
                        <a:rPr lang="en-US" dirty="0"/>
                        <a:t>6.5e-15</a:t>
                      </a:r>
                    </a:p>
                  </a:txBody>
                  <a:tcPr/>
                </a:tc>
                <a:tc>
                  <a:txBody>
                    <a:bodyPr/>
                    <a:lstStyle/>
                    <a:p>
                      <a:r>
                        <a:rPr lang="en-US" dirty="0"/>
                        <a:t>3.3</a:t>
                      </a:r>
                    </a:p>
                  </a:txBody>
                  <a:tcPr/>
                </a:tc>
                <a:tc>
                  <a:txBody>
                    <a:bodyPr/>
                    <a:lstStyle/>
                    <a:p>
                      <a:r>
                        <a:rPr lang="en-US" dirty="0"/>
                        <a:t>1.4 e-2</a:t>
                      </a:r>
                    </a:p>
                  </a:txBody>
                  <a:tcPr/>
                </a:tc>
                <a:tc>
                  <a:txBody>
                    <a:bodyPr/>
                    <a:lstStyle/>
                    <a:p>
                      <a:endParaRPr lang="en-US" dirty="0"/>
                    </a:p>
                  </a:txBody>
                  <a:tcPr/>
                </a:tc>
                <a:tc>
                  <a:txBody>
                    <a:bodyPr/>
                    <a:lstStyle/>
                    <a:p>
                      <a:endParaRPr lang="en-US" dirty="0"/>
                    </a:p>
                  </a:txBody>
                  <a:tcPr/>
                </a:tc>
                <a:tc>
                  <a:txBody>
                    <a:bodyPr/>
                    <a:lstStyle/>
                    <a:p>
                      <a:r>
                        <a:rPr lang="en-US" dirty="0"/>
                        <a:t>72</a:t>
                      </a:r>
                    </a:p>
                  </a:txBody>
                  <a:tcPr/>
                </a:tc>
                <a:extLst>
                  <a:ext uri="{0D108BD9-81ED-4DB2-BD59-A6C34878D82A}">
                    <a16:rowId xmlns:a16="http://schemas.microsoft.com/office/drawing/2014/main" val="3694626545"/>
                  </a:ext>
                </a:extLst>
              </a:tr>
              <a:tr h="410087">
                <a:tc>
                  <a:txBody>
                    <a:bodyPr/>
                    <a:lstStyle/>
                    <a:p>
                      <a:r>
                        <a:rPr lang="en-US" dirty="0"/>
                        <a:t>200</a:t>
                      </a:r>
                    </a:p>
                  </a:txBody>
                  <a:tcPr/>
                </a:tc>
                <a:tc>
                  <a:txBody>
                    <a:bodyPr/>
                    <a:lstStyle/>
                    <a:p>
                      <a:r>
                        <a:rPr lang="en-US" dirty="0"/>
                        <a:t>113</a:t>
                      </a:r>
                    </a:p>
                  </a:txBody>
                  <a:tcPr/>
                </a:tc>
                <a:tc>
                  <a:txBody>
                    <a:bodyPr/>
                    <a:lstStyle/>
                    <a:p>
                      <a:r>
                        <a:rPr lang="en-US" dirty="0"/>
                        <a:t>0.60</a:t>
                      </a:r>
                    </a:p>
                  </a:txBody>
                  <a:tcPr/>
                </a:tc>
                <a:tc>
                  <a:txBody>
                    <a:bodyPr/>
                    <a:lstStyle/>
                    <a:p>
                      <a:r>
                        <a:rPr lang="en-US" dirty="0"/>
                        <a:t>0.81</a:t>
                      </a:r>
                    </a:p>
                  </a:txBody>
                  <a:tcPr/>
                </a:tc>
                <a:tc>
                  <a:txBody>
                    <a:bodyPr/>
                    <a:lstStyle/>
                    <a:p>
                      <a:endParaRPr lang="en-US" dirty="0"/>
                    </a:p>
                  </a:txBody>
                  <a:tcPr/>
                </a:tc>
                <a:tc>
                  <a:txBody>
                    <a:bodyPr/>
                    <a:lstStyle/>
                    <a:p>
                      <a:r>
                        <a:rPr lang="en-US" dirty="0"/>
                        <a:t>1.9e-15</a:t>
                      </a:r>
                    </a:p>
                  </a:txBody>
                  <a:tcPr/>
                </a:tc>
                <a:tc>
                  <a:txBody>
                    <a:bodyPr/>
                    <a:lstStyle/>
                    <a:p>
                      <a:r>
                        <a:rPr lang="en-US" dirty="0"/>
                        <a:t>3.6</a:t>
                      </a:r>
                    </a:p>
                  </a:txBody>
                  <a:tcPr/>
                </a:tc>
                <a:tc>
                  <a:txBody>
                    <a:bodyPr/>
                    <a:lstStyle/>
                    <a:p>
                      <a:r>
                        <a:rPr lang="en-US" dirty="0"/>
                        <a:t>0.2</a:t>
                      </a:r>
                    </a:p>
                  </a:txBody>
                  <a:tcPr/>
                </a:tc>
                <a:tc>
                  <a:txBody>
                    <a:bodyPr/>
                    <a:lstStyle/>
                    <a:p>
                      <a:r>
                        <a:rPr lang="en-US" dirty="0"/>
                        <a:t>5.6 e-13</a:t>
                      </a:r>
                    </a:p>
                  </a:txBody>
                  <a:tcPr/>
                </a:tc>
                <a:tc>
                  <a:txBody>
                    <a:bodyPr/>
                    <a:lstStyle/>
                    <a:p>
                      <a:r>
                        <a:rPr lang="en-US" dirty="0"/>
                        <a:t>1.1e-12</a:t>
                      </a:r>
                    </a:p>
                  </a:txBody>
                  <a:tcPr/>
                </a:tc>
                <a:tc>
                  <a:txBody>
                    <a:bodyPr/>
                    <a:lstStyle/>
                    <a:p>
                      <a:r>
                        <a:rPr lang="en-US" dirty="0"/>
                        <a:t>71.5</a:t>
                      </a:r>
                    </a:p>
                  </a:txBody>
                  <a:tcPr/>
                </a:tc>
                <a:extLst>
                  <a:ext uri="{0D108BD9-81ED-4DB2-BD59-A6C34878D82A}">
                    <a16:rowId xmlns:a16="http://schemas.microsoft.com/office/drawing/2014/main" val="1207854373"/>
                  </a:ext>
                </a:extLst>
              </a:tr>
              <a:tr h="410087">
                <a:tc>
                  <a:txBody>
                    <a:bodyPr/>
                    <a:lstStyle/>
                    <a:p>
                      <a:r>
                        <a:rPr lang="en-US" dirty="0"/>
                        <a:t>202</a:t>
                      </a:r>
                    </a:p>
                  </a:txBody>
                  <a:tcPr/>
                </a:tc>
                <a:tc>
                  <a:txBody>
                    <a:bodyPr/>
                    <a:lstStyle/>
                    <a:p>
                      <a:r>
                        <a:rPr lang="en-US" dirty="0"/>
                        <a:t>331</a:t>
                      </a:r>
                    </a:p>
                  </a:txBody>
                  <a:tcPr/>
                </a:tc>
                <a:tc>
                  <a:txBody>
                    <a:bodyPr/>
                    <a:lstStyle/>
                    <a:p>
                      <a:r>
                        <a:rPr lang="en-US" dirty="0"/>
                        <a:t>0.23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71.8</a:t>
                      </a:r>
                    </a:p>
                  </a:txBody>
                  <a:tcPr/>
                </a:tc>
                <a:extLst>
                  <a:ext uri="{0D108BD9-81ED-4DB2-BD59-A6C34878D82A}">
                    <a16:rowId xmlns:a16="http://schemas.microsoft.com/office/drawing/2014/main" val="1251085777"/>
                  </a:ext>
                </a:extLst>
              </a:tr>
              <a:tr h="545934">
                <a:tc>
                  <a:txBody>
                    <a:bodyPr/>
                    <a:lstStyle/>
                    <a:p>
                      <a:r>
                        <a:rPr lang="en-US" dirty="0">
                          <a:solidFill>
                            <a:schemeClr val="accent5"/>
                          </a:solidFill>
                        </a:rPr>
                        <a:t>204</a:t>
                      </a:r>
                    </a:p>
                  </a:txBody>
                  <a:tcPr/>
                </a:tc>
                <a:tc>
                  <a:txBody>
                    <a:bodyPr/>
                    <a:lstStyle/>
                    <a:p>
                      <a:r>
                        <a:rPr lang="en-US" dirty="0"/>
                        <a:t>331</a:t>
                      </a:r>
                    </a:p>
                  </a:txBody>
                  <a:tcPr/>
                </a:tc>
                <a:tc>
                  <a:txBody>
                    <a:bodyPr/>
                    <a:lstStyle/>
                    <a:p>
                      <a:r>
                        <a:rPr lang="en-US" dirty="0"/>
                        <a:t>0.07</a:t>
                      </a:r>
                    </a:p>
                  </a:txBody>
                  <a:tcPr/>
                </a:tc>
                <a:tc>
                  <a:txBody>
                    <a:bodyPr/>
                    <a:lstStyle/>
                    <a:p>
                      <a:r>
                        <a:rPr lang="en-US" dirty="0"/>
                        <a:t>0.12</a:t>
                      </a:r>
                    </a:p>
                  </a:txBody>
                  <a:tcPr/>
                </a:tc>
                <a:tc>
                  <a:txBody>
                    <a:bodyPr/>
                    <a:lstStyle/>
                    <a:p>
                      <a:endParaRPr lang="en-US" dirty="0"/>
                    </a:p>
                  </a:txBody>
                  <a:tcPr/>
                </a:tc>
                <a:tc>
                  <a:txBody>
                    <a:bodyPr/>
                    <a:lstStyle/>
                    <a:p>
                      <a:r>
                        <a:rPr lang="en-US" dirty="0"/>
                        <a:t>3e-15</a:t>
                      </a:r>
                    </a:p>
                  </a:txBody>
                  <a:tcPr/>
                </a:tc>
                <a:tc>
                  <a:txBody>
                    <a:bodyPr/>
                    <a:lstStyle/>
                    <a:p>
                      <a:r>
                        <a:rPr lang="en-US" dirty="0"/>
                        <a:t>3.82</a:t>
                      </a:r>
                    </a:p>
                  </a:txBody>
                  <a:tcPr/>
                </a:tc>
                <a:tc>
                  <a:txBody>
                    <a:bodyPr/>
                    <a:lstStyle/>
                    <a:p>
                      <a:r>
                        <a:rPr lang="en-US" dirty="0"/>
                        <a:t>0.1</a:t>
                      </a:r>
                    </a:p>
                  </a:txBody>
                  <a:tcPr/>
                </a:tc>
                <a:tc>
                  <a:txBody>
                    <a:bodyPr/>
                    <a:lstStyle/>
                    <a:p>
                      <a:r>
                        <a:rPr lang="en-US" dirty="0"/>
                        <a:t>4e-13</a:t>
                      </a:r>
                    </a:p>
                  </a:txBody>
                  <a:tcPr/>
                </a:tc>
                <a:tc>
                  <a:txBody>
                    <a:bodyPr/>
                    <a:lstStyle/>
                    <a:p>
                      <a:r>
                        <a:rPr lang="en-US" dirty="0"/>
                        <a:t>1.33e-12</a:t>
                      </a:r>
                    </a:p>
                  </a:txBody>
                  <a:tcPr/>
                </a:tc>
                <a:tc>
                  <a:txBody>
                    <a:bodyPr/>
                    <a:lstStyle/>
                    <a:p>
                      <a:r>
                        <a:rPr lang="en-US" dirty="0"/>
                        <a:t>72</a:t>
                      </a:r>
                    </a:p>
                  </a:txBody>
                  <a:tcPr/>
                </a:tc>
                <a:extLst>
                  <a:ext uri="{0D108BD9-81ED-4DB2-BD59-A6C34878D82A}">
                    <a16:rowId xmlns:a16="http://schemas.microsoft.com/office/drawing/2014/main" val="3398631826"/>
                  </a:ext>
                </a:extLst>
              </a:tr>
            </a:tbl>
          </a:graphicData>
        </a:graphic>
      </p:graphicFrame>
      <p:sp>
        <p:nvSpPr>
          <p:cNvPr id="8" name="TextBox 7">
            <a:extLst>
              <a:ext uri="{FF2B5EF4-FFF2-40B4-BE49-F238E27FC236}">
                <a16:creationId xmlns:a16="http://schemas.microsoft.com/office/drawing/2014/main" id="{F6768185-5E7D-CA41-ADC5-91E65FE4CDE5}"/>
              </a:ext>
            </a:extLst>
          </p:cNvPr>
          <p:cNvSpPr txBox="1"/>
          <p:nvPr/>
        </p:nvSpPr>
        <p:spPr>
          <a:xfrm rot="5400000" flipH="1">
            <a:off x="9595355" y="4993932"/>
            <a:ext cx="4994646" cy="369332"/>
          </a:xfrm>
          <a:prstGeom prst="rect">
            <a:avLst/>
          </a:prstGeom>
          <a:noFill/>
        </p:spPr>
        <p:txBody>
          <a:bodyPr wrap="square" rtlCol="0">
            <a:spAutoFit/>
          </a:bodyPr>
          <a:lstStyle/>
          <a:p>
            <a:r>
              <a:rPr lang="en-US" dirty="0" err="1"/>
              <a:t>Ic</a:t>
            </a:r>
            <a:r>
              <a:rPr lang="en-US" dirty="0"/>
              <a:t>=area under curve.</a:t>
            </a:r>
          </a:p>
        </p:txBody>
      </p:sp>
    </p:spTree>
    <p:extLst>
      <p:ext uri="{BB962C8B-B14F-4D97-AF65-F5344CB8AC3E}">
        <p14:creationId xmlns:p14="http://schemas.microsoft.com/office/powerpoint/2010/main" val="1827294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D417-C492-504A-AD19-9B8D798B7CF0}"/>
              </a:ext>
            </a:extLst>
          </p:cNvPr>
          <p:cNvSpPr>
            <a:spLocks noGrp="1"/>
          </p:cNvSpPr>
          <p:nvPr>
            <p:ph type="title"/>
          </p:nvPr>
        </p:nvSpPr>
        <p:spPr/>
        <p:txBody>
          <a:bodyPr/>
          <a:lstStyle/>
          <a:p>
            <a:r>
              <a:rPr lang="en-US" dirty="0"/>
              <a:t>[220]</a:t>
            </a:r>
          </a:p>
        </p:txBody>
      </p:sp>
      <p:pic>
        <p:nvPicPr>
          <p:cNvPr id="5" name="Content Placeholder 4">
            <a:extLst>
              <a:ext uri="{FF2B5EF4-FFF2-40B4-BE49-F238E27FC236}">
                <a16:creationId xmlns:a16="http://schemas.microsoft.com/office/drawing/2014/main" id="{F83DF71C-8E91-8E45-AD14-C2BCA88EAD5D}"/>
              </a:ext>
            </a:extLst>
          </p:cNvPr>
          <p:cNvPicPr>
            <a:picLocks noGrp="1" noChangeAspect="1"/>
          </p:cNvPicPr>
          <p:nvPr>
            <p:ph idx="1"/>
          </p:nvPr>
        </p:nvPicPr>
        <p:blipFill>
          <a:blip r:embed="rId2"/>
          <a:stretch>
            <a:fillRect/>
          </a:stretch>
        </p:blipFill>
        <p:spPr>
          <a:xfrm>
            <a:off x="2529381" y="307781"/>
            <a:ext cx="4056770" cy="3065613"/>
          </a:xfrm>
        </p:spPr>
      </p:pic>
      <p:pic>
        <p:nvPicPr>
          <p:cNvPr id="7" name="Picture 6">
            <a:extLst>
              <a:ext uri="{FF2B5EF4-FFF2-40B4-BE49-F238E27FC236}">
                <a16:creationId xmlns:a16="http://schemas.microsoft.com/office/drawing/2014/main" id="{0328B4F5-97CD-6E41-A2A9-1C2F4C806D50}"/>
              </a:ext>
            </a:extLst>
          </p:cNvPr>
          <p:cNvPicPr>
            <a:picLocks noChangeAspect="1"/>
          </p:cNvPicPr>
          <p:nvPr/>
        </p:nvPicPr>
        <p:blipFill>
          <a:blip r:embed="rId3"/>
          <a:stretch>
            <a:fillRect/>
          </a:stretch>
        </p:blipFill>
        <p:spPr>
          <a:xfrm>
            <a:off x="7208107" y="307782"/>
            <a:ext cx="4172465" cy="3065612"/>
          </a:xfrm>
          <a:prstGeom prst="rect">
            <a:avLst/>
          </a:prstGeom>
        </p:spPr>
      </p:pic>
      <p:sp>
        <p:nvSpPr>
          <p:cNvPr id="8" name="TextBox 7">
            <a:extLst>
              <a:ext uri="{FF2B5EF4-FFF2-40B4-BE49-F238E27FC236}">
                <a16:creationId xmlns:a16="http://schemas.microsoft.com/office/drawing/2014/main" id="{D9A3C43C-4203-9142-902A-08939C01A246}"/>
              </a:ext>
            </a:extLst>
          </p:cNvPr>
          <p:cNvSpPr txBox="1"/>
          <p:nvPr/>
        </p:nvSpPr>
        <p:spPr>
          <a:xfrm>
            <a:off x="0" y="2197884"/>
            <a:ext cx="2891480" cy="1477328"/>
          </a:xfrm>
          <a:prstGeom prst="rect">
            <a:avLst/>
          </a:prstGeom>
          <a:noFill/>
        </p:spPr>
        <p:txBody>
          <a:bodyPr wrap="square" rtlCol="0">
            <a:spAutoFit/>
          </a:bodyPr>
          <a:lstStyle/>
          <a:p>
            <a:r>
              <a:rPr lang="en-US" dirty="0"/>
              <a:t>No </a:t>
            </a:r>
            <a:r>
              <a:rPr lang="en-US" dirty="0" err="1"/>
              <a:t>errorbars</a:t>
            </a:r>
            <a:endParaRPr lang="en-US" dirty="0"/>
          </a:p>
          <a:p>
            <a:r>
              <a:rPr lang="en-US" dirty="0"/>
              <a:t>have been added to</a:t>
            </a:r>
          </a:p>
          <a:p>
            <a:r>
              <a:rPr lang="en-US" dirty="0"/>
              <a:t>Fund </a:t>
            </a:r>
            <a:r>
              <a:rPr lang="en-US" dirty="0" err="1"/>
              <a:t>r.c</a:t>
            </a:r>
            <a:r>
              <a:rPr lang="en-US" dirty="0"/>
              <a:t> since we are</a:t>
            </a:r>
          </a:p>
          <a:p>
            <a:r>
              <a:rPr lang="en-US" dirty="0"/>
              <a:t>only comparing shapes</a:t>
            </a:r>
          </a:p>
          <a:p>
            <a:endParaRPr lang="en-US" dirty="0"/>
          </a:p>
        </p:txBody>
      </p:sp>
      <p:pic>
        <p:nvPicPr>
          <p:cNvPr id="10" name="Picture 9">
            <a:extLst>
              <a:ext uri="{FF2B5EF4-FFF2-40B4-BE49-F238E27FC236}">
                <a16:creationId xmlns:a16="http://schemas.microsoft.com/office/drawing/2014/main" id="{344EB551-57A8-F54B-90A3-DE8C2F9FBFF8}"/>
              </a:ext>
            </a:extLst>
          </p:cNvPr>
          <p:cNvPicPr>
            <a:picLocks noChangeAspect="1"/>
          </p:cNvPicPr>
          <p:nvPr/>
        </p:nvPicPr>
        <p:blipFill>
          <a:blip r:embed="rId4"/>
          <a:stretch>
            <a:fillRect/>
          </a:stretch>
        </p:blipFill>
        <p:spPr>
          <a:xfrm>
            <a:off x="2529380" y="3824416"/>
            <a:ext cx="4291549" cy="2743200"/>
          </a:xfrm>
          <a:prstGeom prst="rect">
            <a:avLst/>
          </a:prstGeom>
        </p:spPr>
      </p:pic>
      <p:pic>
        <p:nvPicPr>
          <p:cNvPr id="12" name="Picture 11">
            <a:extLst>
              <a:ext uri="{FF2B5EF4-FFF2-40B4-BE49-F238E27FC236}">
                <a16:creationId xmlns:a16="http://schemas.microsoft.com/office/drawing/2014/main" id="{B596BD9E-1CB1-AD48-8B15-CCC30E464F61}"/>
              </a:ext>
            </a:extLst>
          </p:cNvPr>
          <p:cNvPicPr>
            <a:picLocks noChangeAspect="1"/>
          </p:cNvPicPr>
          <p:nvPr/>
        </p:nvPicPr>
        <p:blipFill>
          <a:blip r:embed="rId5"/>
          <a:stretch>
            <a:fillRect/>
          </a:stretch>
        </p:blipFill>
        <p:spPr>
          <a:xfrm>
            <a:off x="7208107" y="3754608"/>
            <a:ext cx="3894695" cy="2743200"/>
          </a:xfrm>
          <a:prstGeom prst="rect">
            <a:avLst/>
          </a:prstGeom>
        </p:spPr>
      </p:pic>
      <p:sp>
        <p:nvSpPr>
          <p:cNvPr id="13" name="TextBox 12">
            <a:extLst>
              <a:ext uri="{FF2B5EF4-FFF2-40B4-BE49-F238E27FC236}">
                <a16:creationId xmlns:a16="http://schemas.microsoft.com/office/drawing/2014/main" id="{4E4228A7-0CC5-D448-84FE-F7DEE11E67FB}"/>
              </a:ext>
            </a:extLst>
          </p:cNvPr>
          <p:cNvSpPr txBox="1"/>
          <p:nvPr/>
        </p:nvSpPr>
        <p:spPr>
          <a:xfrm>
            <a:off x="825615" y="4473146"/>
            <a:ext cx="720069" cy="369332"/>
          </a:xfrm>
          <a:prstGeom prst="rect">
            <a:avLst/>
          </a:prstGeom>
          <a:noFill/>
        </p:spPr>
        <p:txBody>
          <a:bodyPr wrap="none" rtlCol="0">
            <a:spAutoFit/>
          </a:bodyPr>
          <a:lstStyle/>
          <a:p>
            <a:r>
              <a:rPr lang="en-US" dirty="0">
                <a:solidFill>
                  <a:schemeClr val="accent2"/>
                </a:solidFill>
              </a:rPr>
              <a:t>[111]</a:t>
            </a:r>
          </a:p>
        </p:txBody>
      </p:sp>
    </p:spTree>
    <p:extLst>
      <p:ext uri="{BB962C8B-B14F-4D97-AF65-F5344CB8AC3E}">
        <p14:creationId xmlns:p14="http://schemas.microsoft.com/office/powerpoint/2010/main" val="3997771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7F596-0532-B34D-BD9D-FA560EF7CBE0}"/>
              </a:ext>
            </a:extLst>
          </p:cNvPr>
          <p:cNvPicPr>
            <a:picLocks noChangeAspect="1"/>
          </p:cNvPicPr>
          <p:nvPr/>
        </p:nvPicPr>
        <p:blipFill>
          <a:blip r:embed="rId2"/>
          <a:stretch>
            <a:fillRect/>
          </a:stretch>
        </p:blipFill>
        <p:spPr>
          <a:xfrm>
            <a:off x="2191265" y="389238"/>
            <a:ext cx="4197178" cy="3218934"/>
          </a:xfrm>
          <a:prstGeom prst="rect">
            <a:avLst/>
          </a:prstGeom>
        </p:spPr>
      </p:pic>
      <p:pic>
        <p:nvPicPr>
          <p:cNvPr id="5" name="Picture 4">
            <a:extLst>
              <a:ext uri="{FF2B5EF4-FFF2-40B4-BE49-F238E27FC236}">
                <a16:creationId xmlns:a16="http://schemas.microsoft.com/office/drawing/2014/main" id="{80BD3161-F32F-644E-AAC8-144EA2076EDE}"/>
              </a:ext>
            </a:extLst>
          </p:cNvPr>
          <p:cNvPicPr>
            <a:picLocks noChangeAspect="1"/>
          </p:cNvPicPr>
          <p:nvPr/>
        </p:nvPicPr>
        <p:blipFill>
          <a:blip r:embed="rId3"/>
          <a:stretch>
            <a:fillRect/>
          </a:stretch>
        </p:blipFill>
        <p:spPr>
          <a:xfrm>
            <a:off x="6985685" y="537518"/>
            <a:ext cx="4234249" cy="2959443"/>
          </a:xfrm>
          <a:prstGeom prst="rect">
            <a:avLst/>
          </a:prstGeom>
        </p:spPr>
      </p:pic>
      <p:sp>
        <p:nvSpPr>
          <p:cNvPr id="6" name="TextBox 5">
            <a:extLst>
              <a:ext uri="{FF2B5EF4-FFF2-40B4-BE49-F238E27FC236}">
                <a16:creationId xmlns:a16="http://schemas.microsoft.com/office/drawing/2014/main" id="{CF64256A-48CA-8143-AEDE-EAE588C9264A}"/>
              </a:ext>
            </a:extLst>
          </p:cNvPr>
          <p:cNvSpPr txBox="1"/>
          <p:nvPr/>
        </p:nvSpPr>
        <p:spPr>
          <a:xfrm>
            <a:off x="605481" y="1742303"/>
            <a:ext cx="988542" cy="369332"/>
          </a:xfrm>
          <a:prstGeom prst="rect">
            <a:avLst/>
          </a:prstGeom>
          <a:noFill/>
        </p:spPr>
        <p:txBody>
          <a:bodyPr wrap="square" rtlCol="0">
            <a:spAutoFit/>
          </a:bodyPr>
          <a:lstStyle/>
          <a:p>
            <a:r>
              <a:rPr lang="en-US" dirty="0">
                <a:solidFill>
                  <a:schemeClr val="accent2"/>
                </a:solidFill>
              </a:rPr>
              <a:t>[11-1]</a:t>
            </a:r>
          </a:p>
        </p:txBody>
      </p:sp>
      <p:pic>
        <p:nvPicPr>
          <p:cNvPr id="8" name="Picture 7">
            <a:extLst>
              <a:ext uri="{FF2B5EF4-FFF2-40B4-BE49-F238E27FC236}">
                <a16:creationId xmlns:a16="http://schemas.microsoft.com/office/drawing/2014/main" id="{D1F58D29-52BF-414A-8A6A-070316B09362}"/>
              </a:ext>
            </a:extLst>
          </p:cNvPr>
          <p:cNvPicPr>
            <a:picLocks noChangeAspect="1"/>
          </p:cNvPicPr>
          <p:nvPr/>
        </p:nvPicPr>
        <p:blipFill>
          <a:blip r:embed="rId4"/>
          <a:stretch>
            <a:fillRect/>
          </a:stretch>
        </p:blipFill>
        <p:spPr>
          <a:xfrm>
            <a:off x="2191265" y="3824416"/>
            <a:ext cx="4197178" cy="2743200"/>
          </a:xfrm>
          <a:prstGeom prst="rect">
            <a:avLst/>
          </a:prstGeom>
        </p:spPr>
      </p:pic>
      <p:pic>
        <p:nvPicPr>
          <p:cNvPr id="10" name="Picture 9">
            <a:extLst>
              <a:ext uri="{FF2B5EF4-FFF2-40B4-BE49-F238E27FC236}">
                <a16:creationId xmlns:a16="http://schemas.microsoft.com/office/drawing/2014/main" id="{48594AD6-686F-A348-B7D4-D06016B7FF9E}"/>
              </a:ext>
            </a:extLst>
          </p:cNvPr>
          <p:cNvPicPr>
            <a:picLocks noChangeAspect="1"/>
          </p:cNvPicPr>
          <p:nvPr/>
        </p:nvPicPr>
        <p:blipFill>
          <a:blip r:embed="rId5"/>
          <a:stretch>
            <a:fillRect/>
          </a:stretch>
        </p:blipFill>
        <p:spPr>
          <a:xfrm>
            <a:off x="6985685" y="3824416"/>
            <a:ext cx="4333104" cy="2743200"/>
          </a:xfrm>
          <a:prstGeom prst="rect">
            <a:avLst/>
          </a:prstGeom>
        </p:spPr>
      </p:pic>
      <p:sp>
        <p:nvSpPr>
          <p:cNvPr id="11" name="TextBox 10">
            <a:extLst>
              <a:ext uri="{FF2B5EF4-FFF2-40B4-BE49-F238E27FC236}">
                <a16:creationId xmlns:a16="http://schemas.microsoft.com/office/drawing/2014/main" id="{856AF2C5-7E60-7B49-9350-CF0740DA9661}"/>
              </a:ext>
            </a:extLst>
          </p:cNvPr>
          <p:cNvSpPr txBox="1"/>
          <p:nvPr/>
        </p:nvSpPr>
        <p:spPr>
          <a:xfrm>
            <a:off x="494270" y="4534930"/>
            <a:ext cx="805029" cy="369332"/>
          </a:xfrm>
          <a:prstGeom prst="rect">
            <a:avLst/>
          </a:prstGeom>
          <a:noFill/>
        </p:spPr>
        <p:txBody>
          <a:bodyPr wrap="none" rtlCol="0">
            <a:spAutoFit/>
          </a:bodyPr>
          <a:lstStyle/>
          <a:p>
            <a:r>
              <a:rPr lang="en-US" dirty="0">
                <a:solidFill>
                  <a:schemeClr val="accent2"/>
                </a:solidFill>
              </a:rPr>
              <a:t>[00-4]</a:t>
            </a:r>
          </a:p>
        </p:txBody>
      </p:sp>
    </p:spTree>
    <p:extLst>
      <p:ext uri="{BB962C8B-B14F-4D97-AF65-F5344CB8AC3E}">
        <p14:creationId xmlns:p14="http://schemas.microsoft.com/office/powerpoint/2010/main" val="402267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2F3596-889B-9141-BF37-9FD56D39B3FE}"/>
              </a:ext>
            </a:extLst>
          </p:cNvPr>
          <p:cNvPicPr>
            <a:picLocks noChangeAspect="1"/>
          </p:cNvPicPr>
          <p:nvPr/>
        </p:nvPicPr>
        <p:blipFill>
          <a:blip r:embed="rId2"/>
          <a:stretch>
            <a:fillRect/>
          </a:stretch>
        </p:blipFill>
        <p:spPr>
          <a:xfrm>
            <a:off x="2710248" y="364524"/>
            <a:ext cx="3657600" cy="2743200"/>
          </a:xfrm>
          <a:prstGeom prst="rect">
            <a:avLst/>
          </a:prstGeom>
        </p:spPr>
      </p:pic>
      <p:pic>
        <p:nvPicPr>
          <p:cNvPr id="5" name="Picture 4">
            <a:extLst>
              <a:ext uri="{FF2B5EF4-FFF2-40B4-BE49-F238E27FC236}">
                <a16:creationId xmlns:a16="http://schemas.microsoft.com/office/drawing/2014/main" id="{D810F21C-0B7E-304C-98B6-02F0FC9AABC9}"/>
              </a:ext>
            </a:extLst>
          </p:cNvPr>
          <p:cNvPicPr>
            <a:picLocks noChangeAspect="1"/>
          </p:cNvPicPr>
          <p:nvPr/>
        </p:nvPicPr>
        <p:blipFill>
          <a:blip r:embed="rId3"/>
          <a:stretch>
            <a:fillRect/>
          </a:stretch>
        </p:blipFill>
        <p:spPr>
          <a:xfrm>
            <a:off x="6911546" y="364524"/>
            <a:ext cx="3657600" cy="2743200"/>
          </a:xfrm>
          <a:prstGeom prst="rect">
            <a:avLst/>
          </a:prstGeom>
        </p:spPr>
      </p:pic>
      <p:pic>
        <p:nvPicPr>
          <p:cNvPr id="11" name="Picture 10">
            <a:extLst>
              <a:ext uri="{FF2B5EF4-FFF2-40B4-BE49-F238E27FC236}">
                <a16:creationId xmlns:a16="http://schemas.microsoft.com/office/drawing/2014/main" id="{31E8A76C-E24D-5540-B3AC-2EBB3442267A}"/>
              </a:ext>
            </a:extLst>
          </p:cNvPr>
          <p:cNvPicPr>
            <a:picLocks noChangeAspect="1"/>
          </p:cNvPicPr>
          <p:nvPr/>
        </p:nvPicPr>
        <p:blipFill>
          <a:blip r:embed="rId4"/>
          <a:stretch>
            <a:fillRect/>
          </a:stretch>
        </p:blipFill>
        <p:spPr>
          <a:xfrm>
            <a:off x="2574324" y="3614351"/>
            <a:ext cx="3657600" cy="2743200"/>
          </a:xfrm>
          <a:prstGeom prst="rect">
            <a:avLst/>
          </a:prstGeom>
        </p:spPr>
      </p:pic>
      <p:pic>
        <p:nvPicPr>
          <p:cNvPr id="13" name="Picture 12">
            <a:extLst>
              <a:ext uri="{FF2B5EF4-FFF2-40B4-BE49-F238E27FC236}">
                <a16:creationId xmlns:a16="http://schemas.microsoft.com/office/drawing/2014/main" id="{49E7F730-B968-A04D-95FF-AE55E544216F}"/>
              </a:ext>
            </a:extLst>
          </p:cNvPr>
          <p:cNvPicPr>
            <a:picLocks noChangeAspect="1"/>
          </p:cNvPicPr>
          <p:nvPr/>
        </p:nvPicPr>
        <p:blipFill>
          <a:blip r:embed="rId5"/>
          <a:stretch>
            <a:fillRect/>
          </a:stretch>
        </p:blipFill>
        <p:spPr>
          <a:xfrm>
            <a:off x="6750908" y="3546388"/>
            <a:ext cx="3657600" cy="2743200"/>
          </a:xfrm>
          <a:prstGeom prst="rect">
            <a:avLst/>
          </a:prstGeom>
        </p:spPr>
      </p:pic>
      <p:sp>
        <p:nvSpPr>
          <p:cNvPr id="14" name="TextBox 13">
            <a:extLst>
              <a:ext uri="{FF2B5EF4-FFF2-40B4-BE49-F238E27FC236}">
                <a16:creationId xmlns:a16="http://schemas.microsoft.com/office/drawing/2014/main" id="{F2604730-101F-A544-809F-3DC4D80CA4B4}"/>
              </a:ext>
            </a:extLst>
          </p:cNvPr>
          <p:cNvSpPr txBox="1"/>
          <p:nvPr/>
        </p:nvSpPr>
        <p:spPr>
          <a:xfrm>
            <a:off x="914400" y="1297459"/>
            <a:ext cx="635110" cy="369332"/>
          </a:xfrm>
          <a:prstGeom prst="rect">
            <a:avLst/>
          </a:prstGeom>
          <a:noFill/>
        </p:spPr>
        <p:txBody>
          <a:bodyPr wrap="none" rtlCol="0">
            <a:spAutoFit/>
          </a:bodyPr>
          <a:lstStyle/>
          <a:p>
            <a:r>
              <a:rPr lang="en-US" dirty="0"/>
              <a:t>00-4</a:t>
            </a:r>
          </a:p>
        </p:txBody>
      </p:sp>
      <p:sp>
        <p:nvSpPr>
          <p:cNvPr id="15" name="TextBox 14">
            <a:extLst>
              <a:ext uri="{FF2B5EF4-FFF2-40B4-BE49-F238E27FC236}">
                <a16:creationId xmlns:a16="http://schemas.microsoft.com/office/drawing/2014/main" id="{C8E8CE4A-567F-AA4E-BE7D-1162DDBE9752}"/>
              </a:ext>
            </a:extLst>
          </p:cNvPr>
          <p:cNvSpPr txBox="1"/>
          <p:nvPr/>
        </p:nvSpPr>
        <p:spPr>
          <a:xfrm>
            <a:off x="1231955" y="4312508"/>
            <a:ext cx="550151" cy="369332"/>
          </a:xfrm>
          <a:prstGeom prst="rect">
            <a:avLst/>
          </a:prstGeom>
          <a:noFill/>
        </p:spPr>
        <p:txBody>
          <a:bodyPr wrap="none" rtlCol="0">
            <a:spAutoFit/>
          </a:bodyPr>
          <a:lstStyle/>
          <a:p>
            <a:r>
              <a:rPr lang="en-US" dirty="0"/>
              <a:t>660</a:t>
            </a:r>
          </a:p>
        </p:txBody>
      </p:sp>
    </p:spTree>
    <p:extLst>
      <p:ext uri="{BB962C8B-B14F-4D97-AF65-F5344CB8AC3E}">
        <p14:creationId xmlns:p14="http://schemas.microsoft.com/office/powerpoint/2010/main" val="297775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E84F-08C0-504F-80AD-B0E5DE53D1F5}"/>
              </a:ext>
            </a:extLst>
          </p:cNvPr>
          <p:cNvSpPr>
            <a:spLocks noGrp="1"/>
          </p:cNvSpPr>
          <p:nvPr>
            <p:ph type="title"/>
          </p:nvPr>
        </p:nvSpPr>
        <p:spPr/>
        <p:txBody>
          <a:bodyPr>
            <a:normAutofit fontScale="90000"/>
          </a:bodyPr>
          <a:lstStyle/>
          <a:p>
            <a:r>
              <a:rPr lang="en-US" dirty="0"/>
              <a:t>Run 168(220) with only empty shots filtered</a:t>
            </a:r>
            <a:br>
              <a:rPr lang="en-US" dirty="0"/>
            </a:br>
            <a:endParaRPr lang="en-US" dirty="0"/>
          </a:p>
        </p:txBody>
      </p:sp>
      <p:pic>
        <p:nvPicPr>
          <p:cNvPr id="5" name="Content Placeholder 4">
            <a:extLst>
              <a:ext uri="{FF2B5EF4-FFF2-40B4-BE49-F238E27FC236}">
                <a16:creationId xmlns:a16="http://schemas.microsoft.com/office/drawing/2014/main" id="{163B1C4C-1B9E-2447-8BDE-447F81EB8EA5}"/>
              </a:ext>
            </a:extLst>
          </p:cNvPr>
          <p:cNvPicPr>
            <a:picLocks noGrp="1" noChangeAspect="1"/>
          </p:cNvPicPr>
          <p:nvPr>
            <p:ph idx="1"/>
          </p:nvPr>
        </p:nvPicPr>
        <p:blipFill>
          <a:blip r:embed="rId2"/>
          <a:stretch>
            <a:fillRect/>
          </a:stretch>
        </p:blipFill>
        <p:spPr>
          <a:xfrm>
            <a:off x="231024" y="1356562"/>
            <a:ext cx="3657600" cy="2400300"/>
          </a:xfrm>
        </p:spPr>
      </p:pic>
      <p:pic>
        <p:nvPicPr>
          <p:cNvPr id="1026" name="Picture 2" descr="https://lh3.googleusercontent.com/e-4RYrRu-UQ-cc0wgZC4JB71LBCBfagQeflYPS6oTEInk57FYIo0zT6xOlR0kVUmyK_ctW7cM9L--FNRDOg-O8EP7XPGx7qGBfAcmN3ESBL9_jOeCwtkc2nQN2j2G7qo6zTm">
            <a:extLst>
              <a:ext uri="{FF2B5EF4-FFF2-40B4-BE49-F238E27FC236}">
                <a16:creationId xmlns:a16="http://schemas.microsoft.com/office/drawing/2014/main" id="{69F6810A-4467-5144-AB53-196D0534D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515" y="1512566"/>
            <a:ext cx="3126258" cy="20882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B77B80-8354-4940-BC87-82A0173F2779}"/>
              </a:ext>
            </a:extLst>
          </p:cNvPr>
          <p:cNvSpPr txBox="1"/>
          <p:nvPr/>
        </p:nvSpPr>
        <p:spPr>
          <a:xfrm>
            <a:off x="4584358" y="2397211"/>
            <a:ext cx="1668162" cy="646331"/>
          </a:xfrm>
          <a:prstGeom prst="rect">
            <a:avLst/>
          </a:prstGeom>
          <a:noFill/>
        </p:spPr>
        <p:txBody>
          <a:bodyPr wrap="square" rtlCol="0">
            <a:spAutoFit/>
          </a:bodyPr>
          <a:lstStyle/>
          <a:p>
            <a:r>
              <a:rPr lang="en-US" dirty="0"/>
              <a:t>As compared to</a:t>
            </a:r>
          </a:p>
        </p:txBody>
      </p:sp>
      <p:sp>
        <p:nvSpPr>
          <p:cNvPr id="7" name="TextBox 6">
            <a:extLst>
              <a:ext uri="{FF2B5EF4-FFF2-40B4-BE49-F238E27FC236}">
                <a16:creationId xmlns:a16="http://schemas.microsoft.com/office/drawing/2014/main" id="{9FFBE811-044A-9745-BFD4-8C2DD3FE479D}"/>
              </a:ext>
            </a:extLst>
          </p:cNvPr>
          <p:cNvSpPr txBox="1"/>
          <p:nvPr/>
        </p:nvSpPr>
        <p:spPr>
          <a:xfrm>
            <a:off x="827903" y="3941805"/>
            <a:ext cx="9137438" cy="646331"/>
          </a:xfrm>
          <a:prstGeom prst="rect">
            <a:avLst/>
          </a:prstGeom>
          <a:noFill/>
        </p:spPr>
        <p:txBody>
          <a:bodyPr wrap="none" rtlCol="0">
            <a:spAutoFit/>
          </a:bodyPr>
          <a:lstStyle/>
          <a:p>
            <a:r>
              <a:rPr lang="en-US" dirty="0"/>
              <a:t>Note :I am only showing the one at the peak angle . 20 angles total. Don’t have a GUI </a:t>
            </a:r>
          </a:p>
          <a:p>
            <a:r>
              <a:rPr lang="en-US" dirty="0"/>
              <a:t>so couldn’t save each image. This looks very identical to that for the whole Run.</a:t>
            </a:r>
          </a:p>
        </p:txBody>
      </p:sp>
      <p:pic>
        <p:nvPicPr>
          <p:cNvPr id="9" name="Picture 8">
            <a:extLst>
              <a:ext uri="{FF2B5EF4-FFF2-40B4-BE49-F238E27FC236}">
                <a16:creationId xmlns:a16="http://schemas.microsoft.com/office/drawing/2014/main" id="{C5C32483-ACE6-9545-8280-7B9D95DDF6DE}"/>
              </a:ext>
            </a:extLst>
          </p:cNvPr>
          <p:cNvPicPr>
            <a:picLocks noChangeAspect="1"/>
          </p:cNvPicPr>
          <p:nvPr/>
        </p:nvPicPr>
        <p:blipFill>
          <a:blip r:embed="rId4"/>
          <a:stretch>
            <a:fillRect/>
          </a:stretch>
        </p:blipFill>
        <p:spPr>
          <a:xfrm>
            <a:off x="572530" y="4503824"/>
            <a:ext cx="3657600" cy="2354176"/>
          </a:xfrm>
          <a:prstGeom prst="rect">
            <a:avLst/>
          </a:prstGeom>
        </p:spPr>
      </p:pic>
      <p:sp>
        <p:nvSpPr>
          <p:cNvPr id="10" name="TextBox 9">
            <a:extLst>
              <a:ext uri="{FF2B5EF4-FFF2-40B4-BE49-F238E27FC236}">
                <a16:creationId xmlns:a16="http://schemas.microsoft.com/office/drawing/2014/main" id="{EA51D556-DEFD-0344-8F76-B71EA4CF70C3}"/>
              </a:ext>
            </a:extLst>
          </p:cNvPr>
          <p:cNvSpPr txBox="1"/>
          <p:nvPr/>
        </p:nvSpPr>
        <p:spPr>
          <a:xfrm>
            <a:off x="4930346" y="4967416"/>
            <a:ext cx="6750309" cy="1754326"/>
          </a:xfrm>
          <a:prstGeom prst="rect">
            <a:avLst/>
          </a:prstGeom>
          <a:noFill/>
        </p:spPr>
        <p:txBody>
          <a:bodyPr wrap="none" rtlCol="0">
            <a:spAutoFit/>
          </a:bodyPr>
          <a:lstStyle/>
          <a:p>
            <a:r>
              <a:rPr lang="en-US" dirty="0"/>
              <a:t>ADU histogram shows a small amount of signal in </a:t>
            </a:r>
          </a:p>
          <a:p>
            <a:r>
              <a:rPr lang="en-US" dirty="0"/>
              <a:t>the 6w region. This shows up for Bjorn as well,</a:t>
            </a:r>
          </a:p>
          <a:p>
            <a:r>
              <a:rPr lang="en-US" dirty="0"/>
              <a:t>But goes away for both of us when filtering by IPM1-2.</a:t>
            </a:r>
          </a:p>
          <a:p>
            <a:r>
              <a:rPr lang="en-US" dirty="0"/>
              <a:t>This recurs for Run 173 which is why he possibly chose to filter </a:t>
            </a:r>
          </a:p>
          <a:p>
            <a:r>
              <a:rPr lang="en-US" dirty="0"/>
              <a:t>by that range.</a:t>
            </a:r>
          </a:p>
          <a:p>
            <a:endParaRPr lang="en-US" dirty="0"/>
          </a:p>
        </p:txBody>
      </p:sp>
      <p:sp>
        <p:nvSpPr>
          <p:cNvPr id="11" name="Left Arrow 10">
            <a:extLst>
              <a:ext uri="{FF2B5EF4-FFF2-40B4-BE49-F238E27FC236}">
                <a16:creationId xmlns:a16="http://schemas.microsoft.com/office/drawing/2014/main" id="{1706D337-ECE9-8B4C-B5A4-5BF7B6812287}"/>
              </a:ext>
            </a:extLst>
          </p:cNvPr>
          <p:cNvSpPr/>
          <p:nvPr/>
        </p:nvSpPr>
        <p:spPr>
          <a:xfrm>
            <a:off x="3793524" y="5486399"/>
            <a:ext cx="790834" cy="12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223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3AB26-D8A5-1940-9B2B-12F9D28BD8BD}"/>
              </a:ext>
            </a:extLst>
          </p:cNvPr>
          <p:cNvPicPr>
            <a:picLocks noChangeAspect="1"/>
          </p:cNvPicPr>
          <p:nvPr/>
        </p:nvPicPr>
        <p:blipFill>
          <a:blip r:embed="rId3"/>
          <a:stretch>
            <a:fillRect/>
          </a:stretch>
        </p:blipFill>
        <p:spPr>
          <a:xfrm>
            <a:off x="3525794" y="475735"/>
            <a:ext cx="3657600" cy="2743200"/>
          </a:xfrm>
          <a:prstGeom prst="rect">
            <a:avLst/>
          </a:prstGeom>
        </p:spPr>
      </p:pic>
      <p:pic>
        <p:nvPicPr>
          <p:cNvPr id="5" name="Picture 4">
            <a:extLst>
              <a:ext uri="{FF2B5EF4-FFF2-40B4-BE49-F238E27FC236}">
                <a16:creationId xmlns:a16="http://schemas.microsoft.com/office/drawing/2014/main" id="{11B2F622-3ADC-1143-84E3-9DECCB95E5DB}"/>
              </a:ext>
            </a:extLst>
          </p:cNvPr>
          <p:cNvPicPr>
            <a:picLocks noChangeAspect="1"/>
          </p:cNvPicPr>
          <p:nvPr/>
        </p:nvPicPr>
        <p:blipFill>
          <a:blip r:embed="rId4"/>
          <a:stretch>
            <a:fillRect/>
          </a:stretch>
        </p:blipFill>
        <p:spPr>
          <a:xfrm>
            <a:off x="7541741" y="475735"/>
            <a:ext cx="3657600" cy="2743200"/>
          </a:xfrm>
          <a:prstGeom prst="rect">
            <a:avLst/>
          </a:prstGeom>
        </p:spPr>
      </p:pic>
      <p:pic>
        <p:nvPicPr>
          <p:cNvPr id="7" name="Picture 6">
            <a:extLst>
              <a:ext uri="{FF2B5EF4-FFF2-40B4-BE49-F238E27FC236}">
                <a16:creationId xmlns:a16="http://schemas.microsoft.com/office/drawing/2014/main" id="{0B0144F7-41DA-774C-92BE-63349F4E7BA3}"/>
              </a:ext>
            </a:extLst>
          </p:cNvPr>
          <p:cNvPicPr>
            <a:picLocks noChangeAspect="1"/>
          </p:cNvPicPr>
          <p:nvPr/>
        </p:nvPicPr>
        <p:blipFill>
          <a:blip r:embed="rId5"/>
          <a:stretch>
            <a:fillRect/>
          </a:stretch>
        </p:blipFill>
        <p:spPr>
          <a:xfrm>
            <a:off x="7640594" y="3441357"/>
            <a:ext cx="3657600" cy="2743200"/>
          </a:xfrm>
          <a:prstGeom prst="rect">
            <a:avLst/>
          </a:prstGeom>
        </p:spPr>
      </p:pic>
      <p:pic>
        <p:nvPicPr>
          <p:cNvPr id="9" name="Picture 8">
            <a:extLst>
              <a:ext uri="{FF2B5EF4-FFF2-40B4-BE49-F238E27FC236}">
                <a16:creationId xmlns:a16="http://schemas.microsoft.com/office/drawing/2014/main" id="{C87C423C-7EF6-FC46-8ABF-74B0086EBEEC}"/>
              </a:ext>
            </a:extLst>
          </p:cNvPr>
          <p:cNvPicPr>
            <a:picLocks noChangeAspect="1"/>
          </p:cNvPicPr>
          <p:nvPr/>
        </p:nvPicPr>
        <p:blipFill>
          <a:blip r:embed="rId6"/>
          <a:stretch>
            <a:fillRect/>
          </a:stretch>
        </p:blipFill>
        <p:spPr>
          <a:xfrm>
            <a:off x="3525794" y="3540210"/>
            <a:ext cx="3657600" cy="2743200"/>
          </a:xfrm>
          <a:prstGeom prst="rect">
            <a:avLst/>
          </a:prstGeom>
        </p:spPr>
      </p:pic>
      <p:sp>
        <p:nvSpPr>
          <p:cNvPr id="11" name="TextBox 10">
            <a:extLst>
              <a:ext uri="{FF2B5EF4-FFF2-40B4-BE49-F238E27FC236}">
                <a16:creationId xmlns:a16="http://schemas.microsoft.com/office/drawing/2014/main" id="{A89CF807-7B7A-0F4B-9080-AC1BE061BAAD}"/>
              </a:ext>
            </a:extLst>
          </p:cNvPr>
          <p:cNvSpPr txBox="1"/>
          <p:nvPr/>
        </p:nvSpPr>
        <p:spPr>
          <a:xfrm>
            <a:off x="1112108" y="1964724"/>
            <a:ext cx="550151" cy="369332"/>
          </a:xfrm>
          <a:prstGeom prst="rect">
            <a:avLst/>
          </a:prstGeom>
          <a:noFill/>
        </p:spPr>
        <p:txBody>
          <a:bodyPr wrap="none" rtlCol="0">
            <a:spAutoFit/>
          </a:bodyPr>
          <a:lstStyle/>
          <a:p>
            <a:r>
              <a:rPr lang="en-US" dirty="0"/>
              <a:t>331</a:t>
            </a:r>
          </a:p>
        </p:txBody>
      </p:sp>
      <p:sp>
        <p:nvSpPr>
          <p:cNvPr id="12" name="TextBox 11">
            <a:extLst>
              <a:ext uri="{FF2B5EF4-FFF2-40B4-BE49-F238E27FC236}">
                <a16:creationId xmlns:a16="http://schemas.microsoft.com/office/drawing/2014/main" id="{01A64DE4-E283-FC47-B63F-52B836815FB4}"/>
              </a:ext>
            </a:extLst>
          </p:cNvPr>
          <p:cNvSpPr txBox="1"/>
          <p:nvPr/>
        </p:nvSpPr>
        <p:spPr>
          <a:xfrm>
            <a:off x="1569308" y="4584357"/>
            <a:ext cx="550151" cy="369332"/>
          </a:xfrm>
          <a:prstGeom prst="rect">
            <a:avLst/>
          </a:prstGeom>
          <a:noFill/>
        </p:spPr>
        <p:txBody>
          <a:bodyPr wrap="none" rtlCol="0">
            <a:spAutoFit/>
          </a:bodyPr>
          <a:lstStyle/>
          <a:p>
            <a:r>
              <a:rPr lang="en-US" dirty="0"/>
              <a:t>113</a:t>
            </a:r>
          </a:p>
        </p:txBody>
      </p:sp>
    </p:spTree>
    <p:extLst>
      <p:ext uri="{BB962C8B-B14F-4D97-AF65-F5344CB8AC3E}">
        <p14:creationId xmlns:p14="http://schemas.microsoft.com/office/powerpoint/2010/main" val="3210800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B0F1BE-0128-5C40-9BC0-22CFD1F73689}"/>
              </a:ext>
            </a:extLst>
          </p:cNvPr>
          <p:cNvPicPr>
            <a:picLocks noChangeAspect="1"/>
          </p:cNvPicPr>
          <p:nvPr/>
        </p:nvPicPr>
        <p:blipFill>
          <a:blip r:embed="rId2"/>
          <a:stretch>
            <a:fillRect/>
          </a:stretch>
        </p:blipFill>
        <p:spPr>
          <a:xfrm>
            <a:off x="3315730" y="376881"/>
            <a:ext cx="3657600" cy="2743200"/>
          </a:xfrm>
          <a:prstGeom prst="rect">
            <a:avLst/>
          </a:prstGeom>
        </p:spPr>
      </p:pic>
      <p:pic>
        <p:nvPicPr>
          <p:cNvPr id="5" name="Picture 4">
            <a:extLst>
              <a:ext uri="{FF2B5EF4-FFF2-40B4-BE49-F238E27FC236}">
                <a16:creationId xmlns:a16="http://schemas.microsoft.com/office/drawing/2014/main" id="{5B57C90F-0B25-F44C-805F-4220685480EA}"/>
              </a:ext>
            </a:extLst>
          </p:cNvPr>
          <p:cNvPicPr>
            <a:picLocks noChangeAspect="1"/>
          </p:cNvPicPr>
          <p:nvPr/>
        </p:nvPicPr>
        <p:blipFill>
          <a:blip r:embed="rId3"/>
          <a:stretch>
            <a:fillRect/>
          </a:stretch>
        </p:blipFill>
        <p:spPr>
          <a:xfrm>
            <a:off x="7282249" y="376881"/>
            <a:ext cx="3657600" cy="2743200"/>
          </a:xfrm>
          <a:prstGeom prst="rect">
            <a:avLst/>
          </a:prstGeom>
        </p:spPr>
      </p:pic>
      <p:sp>
        <p:nvSpPr>
          <p:cNvPr id="6" name="TextBox 5">
            <a:extLst>
              <a:ext uri="{FF2B5EF4-FFF2-40B4-BE49-F238E27FC236}">
                <a16:creationId xmlns:a16="http://schemas.microsoft.com/office/drawing/2014/main" id="{7C836E83-05D0-004B-AC44-352F7A37745E}"/>
              </a:ext>
            </a:extLst>
          </p:cNvPr>
          <p:cNvSpPr txBox="1"/>
          <p:nvPr/>
        </p:nvSpPr>
        <p:spPr>
          <a:xfrm>
            <a:off x="1421027" y="1748481"/>
            <a:ext cx="550151" cy="369332"/>
          </a:xfrm>
          <a:prstGeom prst="rect">
            <a:avLst/>
          </a:prstGeom>
          <a:noFill/>
        </p:spPr>
        <p:txBody>
          <a:bodyPr wrap="none" rtlCol="0">
            <a:spAutoFit/>
          </a:bodyPr>
          <a:lstStyle/>
          <a:p>
            <a:r>
              <a:rPr lang="en-US" dirty="0"/>
              <a:t>331</a:t>
            </a:r>
          </a:p>
        </p:txBody>
      </p:sp>
      <p:pic>
        <p:nvPicPr>
          <p:cNvPr id="8" name="Picture 7">
            <a:extLst>
              <a:ext uri="{FF2B5EF4-FFF2-40B4-BE49-F238E27FC236}">
                <a16:creationId xmlns:a16="http://schemas.microsoft.com/office/drawing/2014/main" id="{FABA963B-348B-BC4A-89FC-C43F52A90EE5}"/>
              </a:ext>
            </a:extLst>
          </p:cNvPr>
          <p:cNvPicPr>
            <a:picLocks noChangeAspect="1"/>
          </p:cNvPicPr>
          <p:nvPr/>
        </p:nvPicPr>
        <p:blipFill>
          <a:blip r:embed="rId4"/>
          <a:stretch>
            <a:fillRect/>
          </a:stretch>
        </p:blipFill>
        <p:spPr>
          <a:xfrm>
            <a:off x="3315730" y="3614351"/>
            <a:ext cx="3657600" cy="2743200"/>
          </a:xfrm>
          <a:prstGeom prst="rect">
            <a:avLst/>
          </a:prstGeom>
        </p:spPr>
      </p:pic>
      <p:pic>
        <p:nvPicPr>
          <p:cNvPr id="10" name="Picture 9">
            <a:extLst>
              <a:ext uri="{FF2B5EF4-FFF2-40B4-BE49-F238E27FC236}">
                <a16:creationId xmlns:a16="http://schemas.microsoft.com/office/drawing/2014/main" id="{7687BC58-2002-8944-A321-8DFE212D948F}"/>
              </a:ext>
            </a:extLst>
          </p:cNvPr>
          <p:cNvPicPr>
            <a:picLocks noChangeAspect="1"/>
          </p:cNvPicPr>
          <p:nvPr/>
        </p:nvPicPr>
        <p:blipFill>
          <a:blip r:embed="rId5"/>
          <a:stretch>
            <a:fillRect/>
          </a:stretch>
        </p:blipFill>
        <p:spPr>
          <a:xfrm>
            <a:off x="7529384" y="3614351"/>
            <a:ext cx="3657600" cy="2743200"/>
          </a:xfrm>
          <a:prstGeom prst="rect">
            <a:avLst/>
          </a:prstGeom>
        </p:spPr>
      </p:pic>
      <p:sp>
        <p:nvSpPr>
          <p:cNvPr id="11" name="TextBox 10">
            <a:extLst>
              <a:ext uri="{FF2B5EF4-FFF2-40B4-BE49-F238E27FC236}">
                <a16:creationId xmlns:a16="http://schemas.microsoft.com/office/drawing/2014/main" id="{601136C9-BEC2-B749-BAD5-32E4966082B8}"/>
              </a:ext>
            </a:extLst>
          </p:cNvPr>
          <p:cNvSpPr txBox="1"/>
          <p:nvPr/>
        </p:nvSpPr>
        <p:spPr>
          <a:xfrm>
            <a:off x="1235676" y="4831492"/>
            <a:ext cx="550151" cy="369332"/>
          </a:xfrm>
          <a:prstGeom prst="rect">
            <a:avLst/>
          </a:prstGeom>
          <a:noFill/>
        </p:spPr>
        <p:txBody>
          <a:bodyPr wrap="none" rtlCol="0">
            <a:spAutoFit/>
          </a:bodyPr>
          <a:lstStyle/>
          <a:p>
            <a:r>
              <a:rPr lang="en-US" dirty="0"/>
              <a:t>771</a:t>
            </a:r>
          </a:p>
        </p:txBody>
      </p:sp>
    </p:spTree>
    <p:extLst>
      <p:ext uri="{BB962C8B-B14F-4D97-AF65-F5344CB8AC3E}">
        <p14:creationId xmlns:p14="http://schemas.microsoft.com/office/powerpoint/2010/main" val="1863382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210F21-77EA-E441-AAA7-627292956322}"/>
              </a:ext>
            </a:extLst>
          </p:cNvPr>
          <p:cNvSpPr/>
          <p:nvPr/>
        </p:nvSpPr>
        <p:spPr>
          <a:xfrm>
            <a:off x="76847" y="2248785"/>
            <a:ext cx="12527280" cy="3939540"/>
          </a:xfrm>
          <a:prstGeom prst="rect">
            <a:avLst/>
          </a:prstGeom>
        </p:spPr>
        <p:txBody>
          <a:bodyPr wrap="square">
            <a:spAutoFit/>
          </a:bodyPr>
          <a:lstStyle/>
          <a:p>
            <a:r>
              <a:rPr lang="en-US" sz="1000" dirty="0">
                <a:solidFill>
                  <a:srgbClr val="000000"/>
                </a:solidFill>
                <a:latin typeface="Courier" pitchFamily="2" charset="0"/>
              </a:rPr>
              <a:t>z0=L/(2*cos(</a:t>
            </a:r>
            <a:r>
              <a:rPr lang="en-US" sz="1000" dirty="0" err="1">
                <a:solidFill>
                  <a:srgbClr val="000000"/>
                </a:solidFill>
                <a:latin typeface="Courier" pitchFamily="2" charset="0"/>
              </a:rPr>
              <a:t>thetap</a:t>
            </a:r>
            <a:r>
              <a:rPr lang="en-US" sz="1000" dirty="0">
                <a:solidFill>
                  <a:srgbClr val="000000"/>
                </a:solidFill>
                <a:latin typeface="Courier" pitchFamily="2" charset="0"/>
              </a:rPr>
              <a:t>));  </a:t>
            </a:r>
            <a:r>
              <a:rPr lang="en-US" sz="1000" dirty="0">
                <a:solidFill>
                  <a:srgbClr val="25992D"/>
                </a:solidFill>
                <a:latin typeface="Courier" pitchFamily="2" charset="0"/>
              </a:rPr>
              <a:t>% length for z </a:t>
            </a:r>
            <a:r>
              <a:rPr lang="en-US" sz="1000" dirty="0" err="1">
                <a:solidFill>
                  <a:srgbClr val="25992D"/>
                </a:solidFill>
                <a:latin typeface="Courier" pitchFamily="2" charset="0"/>
              </a:rPr>
              <a:t>integratin</a:t>
            </a:r>
            <a:endParaRPr lang="en-US" sz="1000" dirty="0">
              <a:solidFill>
                <a:srgbClr val="25992D"/>
              </a:solidFill>
              <a:latin typeface="Courier" pitchFamily="2" charset="0"/>
            </a:endParaRPr>
          </a:p>
          <a:p>
            <a:r>
              <a:rPr lang="en-US" sz="1000" dirty="0">
                <a:solidFill>
                  <a:srgbClr val="000000"/>
                </a:solidFill>
                <a:latin typeface="Courier" pitchFamily="2" charset="0"/>
              </a:rPr>
              <a:t>    </a:t>
            </a:r>
            <a:r>
              <a:rPr lang="en-US" sz="1000" dirty="0">
                <a:solidFill>
                  <a:srgbClr val="25992D"/>
                </a:solidFill>
                <a:latin typeface="Courier" pitchFamily="2" charset="0"/>
              </a:rPr>
              <a:t>% grid  for step size integrations  in </a:t>
            </a:r>
            <a:r>
              <a:rPr lang="en-US" sz="1000" dirty="0" err="1">
                <a:solidFill>
                  <a:srgbClr val="25992D"/>
                </a:solidFill>
                <a:latin typeface="Courier" pitchFamily="2" charset="0"/>
              </a:rPr>
              <a:t>fourier</a:t>
            </a:r>
            <a:r>
              <a:rPr lang="en-US" sz="1000" dirty="0">
                <a:solidFill>
                  <a:srgbClr val="25992D"/>
                </a:solidFill>
                <a:latin typeface="Courier" pitchFamily="2" charset="0"/>
              </a:rPr>
              <a:t> space%%</a:t>
            </a:r>
          </a:p>
          <a:p>
            <a:r>
              <a:rPr lang="en-US" sz="1000" dirty="0">
                <a:latin typeface="Courier" pitchFamily="2" charset="0"/>
              </a:rPr>
              <a:t>    </a:t>
            </a:r>
            <a:r>
              <a:rPr lang="en-US" sz="1000" dirty="0" err="1">
                <a:latin typeface="Courier" pitchFamily="2" charset="0"/>
              </a:rPr>
              <a:t>az</a:t>
            </a:r>
            <a:r>
              <a:rPr lang="en-US" sz="1000" dirty="0">
                <a:latin typeface="Courier" pitchFamily="2" charset="0"/>
              </a:rPr>
              <a:t>=(sin(</a:t>
            </a:r>
            <a:r>
              <a:rPr lang="en-US" sz="1000" dirty="0" err="1">
                <a:latin typeface="Courier" pitchFamily="2" charset="0"/>
              </a:rPr>
              <a:t>thetap</a:t>
            </a:r>
            <a:r>
              <a:rPr lang="en-US" sz="1000" dirty="0">
                <a:latin typeface="Courier" pitchFamily="2" charset="0"/>
              </a:rPr>
              <a:t>)*2*w0x + cos(</a:t>
            </a:r>
            <a:r>
              <a:rPr lang="en-US" sz="1000" dirty="0" err="1">
                <a:latin typeface="Courier" pitchFamily="2" charset="0"/>
              </a:rPr>
              <a:t>thetap</a:t>
            </a:r>
            <a:r>
              <a:rPr lang="en-US" sz="1000" dirty="0">
                <a:latin typeface="Courier" pitchFamily="2" charset="0"/>
              </a:rPr>
              <a:t>)*2*</a:t>
            </a:r>
            <a:r>
              <a:rPr lang="en-US" sz="1000" dirty="0" err="1">
                <a:latin typeface="Courier" pitchFamily="2" charset="0"/>
              </a:rPr>
              <a:t>vgPump</a:t>
            </a:r>
            <a:r>
              <a:rPr lang="en-US" sz="1000" dirty="0">
                <a:latin typeface="Courier" pitchFamily="2" charset="0"/>
              </a:rPr>
              <a:t>*tau);</a:t>
            </a:r>
          </a:p>
          <a:p>
            <a:r>
              <a:rPr lang="en-US" sz="1000" dirty="0">
                <a:latin typeface="Courier" pitchFamily="2" charset="0"/>
              </a:rPr>
              <a:t>    ax=(cos(</a:t>
            </a:r>
            <a:r>
              <a:rPr lang="en-US" sz="1000" dirty="0" err="1">
                <a:latin typeface="Courier" pitchFamily="2" charset="0"/>
              </a:rPr>
              <a:t>thetap</a:t>
            </a:r>
            <a:r>
              <a:rPr lang="en-US" sz="1000" dirty="0">
                <a:latin typeface="Courier" pitchFamily="2" charset="0"/>
              </a:rPr>
              <a:t>)*2*w0x + sin(</a:t>
            </a:r>
            <a:r>
              <a:rPr lang="en-US" sz="1000" dirty="0" err="1">
                <a:latin typeface="Courier" pitchFamily="2" charset="0"/>
              </a:rPr>
              <a:t>thetap</a:t>
            </a:r>
            <a:r>
              <a:rPr lang="en-US" sz="1000" dirty="0">
                <a:latin typeface="Courier" pitchFamily="2" charset="0"/>
              </a:rPr>
              <a:t>)*2*</a:t>
            </a:r>
            <a:r>
              <a:rPr lang="en-US" sz="1000" dirty="0" err="1">
                <a:latin typeface="Courier" pitchFamily="2" charset="0"/>
              </a:rPr>
              <a:t>vgPump</a:t>
            </a:r>
            <a:r>
              <a:rPr lang="en-US" sz="1000" dirty="0">
                <a:latin typeface="Courier" pitchFamily="2" charset="0"/>
              </a:rPr>
              <a:t>*tau);</a:t>
            </a:r>
          </a:p>
          <a:p>
            <a:r>
              <a:rPr lang="en-US" sz="1000" dirty="0">
                <a:latin typeface="Courier" pitchFamily="2" charset="0"/>
              </a:rPr>
              <a:t>    at=(</a:t>
            </a:r>
            <a:r>
              <a:rPr lang="en-US" sz="1000" dirty="0" err="1">
                <a:latin typeface="Courier" pitchFamily="2" charset="0"/>
              </a:rPr>
              <a:t>az</a:t>
            </a:r>
            <a:r>
              <a:rPr lang="en-US" sz="1000" dirty="0">
                <a:latin typeface="Courier" pitchFamily="2" charset="0"/>
              </a:rPr>
              <a:t>)/(</a:t>
            </a:r>
            <a:r>
              <a:rPr lang="en-US" sz="1000" dirty="0" err="1">
                <a:latin typeface="Courier" pitchFamily="2" charset="0"/>
              </a:rPr>
              <a:t>vgPump</a:t>
            </a:r>
            <a:r>
              <a:rPr lang="en-US" sz="1000" dirty="0">
                <a:latin typeface="Courier" pitchFamily="2" charset="0"/>
              </a:rPr>
              <a:t>*cos(</a:t>
            </a:r>
            <a:r>
              <a:rPr lang="en-US" sz="1000" dirty="0" err="1">
                <a:latin typeface="Courier" pitchFamily="2" charset="0"/>
              </a:rPr>
              <a:t>thetap</a:t>
            </a:r>
            <a:r>
              <a:rPr lang="en-US" sz="1000" dirty="0">
                <a:latin typeface="Courier" pitchFamily="2" charset="0"/>
              </a:rPr>
              <a:t>));</a:t>
            </a:r>
          </a:p>
          <a:p>
            <a:r>
              <a:rPr lang="en-US" sz="1000" dirty="0">
                <a:latin typeface="Courier" pitchFamily="2" charset="0"/>
              </a:rPr>
              <a:t>    </a:t>
            </a:r>
          </a:p>
          <a:p>
            <a:r>
              <a:rPr lang="en-US" sz="1000" dirty="0">
                <a:latin typeface="Courier" pitchFamily="2" charset="0"/>
              </a:rPr>
              <a:t>    [</a:t>
            </a:r>
            <a:r>
              <a:rPr lang="en-US" sz="1000" dirty="0" err="1">
                <a:latin typeface="Courier" pitchFamily="2" charset="0"/>
              </a:rPr>
              <a:t>thetaSH</a:t>
            </a:r>
            <a:r>
              <a:rPr lang="en-US" sz="1000" dirty="0">
                <a:latin typeface="Courier" pitchFamily="2" charset="0"/>
              </a:rPr>
              <a:t> ,</a:t>
            </a:r>
            <a:r>
              <a:rPr lang="en-US" sz="1000" dirty="0" err="1">
                <a:latin typeface="Courier" pitchFamily="2" charset="0"/>
              </a:rPr>
              <a:t>dKxNL</a:t>
            </a:r>
            <a:r>
              <a:rPr lang="en-US" sz="1000" dirty="0">
                <a:latin typeface="Courier" pitchFamily="2" charset="0"/>
              </a:rPr>
              <a:t> ,</a:t>
            </a:r>
            <a:r>
              <a:rPr lang="en-US" sz="1000" dirty="0" err="1">
                <a:latin typeface="Courier" pitchFamily="2" charset="0"/>
              </a:rPr>
              <a:t>dKzNL</a:t>
            </a:r>
            <a:r>
              <a:rPr lang="en-US" sz="1000" dirty="0">
                <a:latin typeface="Courier" pitchFamily="2" charset="0"/>
              </a:rPr>
              <a:t>]=</a:t>
            </a:r>
            <a:r>
              <a:rPr lang="en-US" sz="1000" dirty="0" err="1">
                <a:latin typeface="Courier" pitchFamily="2" charset="0"/>
              </a:rPr>
              <a:t>SH_rockingCurvePM</a:t>
            </a:r>
            <a:r>
              <a:rPr lang="en-US" sz="1000" dirty="0">
                <a:latin typeface="Courier" pitchFamily="2" charset="0"/>
              </a:rPr>
              <a:t>(</a:t>
            </a:r>
            <a:r>
              <a:rPr lang="en-US" sz="1000" dirty="0" err="1">
                <a:latin typeface="Courier" pitchFamily="2" charset="0"/>
              </a:rPr>
              <a:t>pphotonenergy,Z,element,den,G,thetap,thetaG</a:t>
            </a:r>
            <a:r>
              <a:rPr lang="en-US" sz="1000" dirty="0">
                <a:latin typeface="Courier" pitchFamily="2" charset="0"/>
              </a:rPr>
              <a:t>); </a:t>
            </a:r>
            <a:r>
              <a:rPr lang="en-US" sz="1000" dirty="0">
                <a:solidFill>
                  <a:srgbClr val="25992D"/>
                </a:solidFill>
                <a:latin typeface="Courier" pitchFamily="2" charset="0"/>
              </a:rPr>
              <a:t>% PM and mismatch for the nonlinear process</a:t>
            </a:r>
            <a:endParaRPr lang="en-US" sz="1000" dirty="0">
              <a:latin typeface="Courier" pitchFamily="2" charset="0"/>
            </a:endParaRPr>
          </a:p>
          <a:p>
            <a:r>
              <a:rPr lang="en-US" sz="1000" dirty="0">
                <a:latin typeface="Courier" pitchFamily="2" charset="0"/>
              </a:rPr>
              <a:t>    [</a:t>
            </a:r>
            <a:r>
              <a:rPr lang="en-US" sz="1000" dirty="0" err="1">
                <a:latin typeface="Courier" pitchFamily="2" charset="0"/>
              </a:rPr>
              <a:t>thetaScat</a:t>
            </a:r>
            <a:r>
              <a:rPr lang="en-US" sz="1000" dirty="0">
                <a:latin typeface="Courier" pitchFamily="2" charset="0"/>
              </a:rPr>
              <a:t>, </a:t>
            </a:r>
            <a:r>
              <a:rPr lang="en-US" sz="1000" dirty="0" err="1">
                <a:latin typeface="Courier" pitchFamily="2" charset="0"/>
              </a:rPr>
              <a:t>dKxBragg</a:t>
            </a:r>
            <a:r>
              <a:rPr lang="en-US" sz="1000" dirty="0">
                <a:latin typeface="Courier" pitchFamily="2" charset="0"/>
              </a:rPr>
              <a:t>, </a:t>
            </a:r>
            <a:r>
              <a:rPr lang="en-US" sz="1000" dirty="0" err="1">
                <a:latin typeface="Courier" pitchFamily="2" charset="0"/>
              </a:rPr>
              <a:t>dKzBragg</a:t>
            </a:r>
            <a:r>
              <a:rPr lang="en-US" sz="1000" dirty="0">
                <a:latin typeface="Courier" pitchFamily="2" charset="0"/>
              </a:rPr>
              <a:t>]=</a:t>
            </a:r>
            <a:r>
              <a:rPr lang="en-US" sz="1000" dirty="0" err="1">
                <a:latin typeface="Courier" pitchFamily="2" charset="0"/>
              </a:rPr>
              <a:t>braggPMmod</a:t>
            </a:r>
            <a:r>
              <a:rPr lang="en-US" sz="1000" dirty="0">
                <a:latin typeface="Courier" pitchFamily="2" charset="0"/>
              </a:rPr>
              <a:t>(</a:t>
            </a:r>
            <a:r>
              <a:rPr lang="en-US" sz="1000" dirty="0" err="1">
                <a:latin typeface="Courier" pitchFamily="2" charset="0"/>
              </a:rPr>
              <a:t>kBragg,kSH,G,thetaSH,thetaG</a:t>
            </a:r>
            <a:r>
              <a:rPr lang="en-US" sz="1000" dirty="0">
                <a:latin typeface="Courier" pitchFamily="2" charset="0"/>
              </a:rPr>
              <a:t>); </a:t>
            </a:r>
            <a:r>
              <a:rPr lang="en-US" sz="1000" dirty="0">
                <a:solidFill>
                  <a:srgbClr val="25992D"/>
                </a:solidFill>
                <a:latin typeface="Courier" pitchFamily="2" charset="0"/>
              </a:rPr>
              <a:t>% PM and mismatch for the Bragg scattered SH</a:t>
            </a:r>
            <a:endParaRPr lang="en-US" sz="1000" dirty="0">
              <a:latin typeface="Courier" pitchFamily="2" charset="0"/>
            </a:endParaRPr>
          </a:p>
          <a:p>
            <a:r>
              <a:rPr lang="en-US" sz="1000" dirty="0">
                <a:solidFill>
                  <a:srgbClr val="25992D"/>
                </a:solidFill>
                <a:latin typeface="Courier" pitchFamily="2" charset="0"/>
              </a:rPr>
              <a:t> </a:t>
            </a:r>
          </a:p>
          <a:p>
            <a:r>
              <a:rPr lang="en-US" sz="1000" dirty="0">
                <a:latin typeface="Courier" pitchFamily="2" charset="0"/>
              </a:rPr>
              <a:t>    dx=(min([ax 1/(abs(</a:t>
            </a:r>
            <a:r>
              <a:rPr lang="en-US" sz="1000" dirty="0" err="1">
                <a:latin typeface="Courier" pitchFamily="2" charset="0"/>
              </a:rPr>
              <a:t>dKxNL</a:t>
            </a:r>
            <a:r>
              <a:rPr lang="en-US" sz="1000" dirty="0">
                <a:latin typeface="Courier" pitchFamily="2" charset="0"/>
              </a:rPr>
              <a:t>)+0.01) </a:t>
            </a:r>
            <a:r>
              <a:rPr lang="en-US" sz="1000" dirty="0" err="1">
                <a:latin typeface="Courier" pitchFamily="2" charset="0"/>
              </a:rPr>
              <a:t>vgPump</a:t>
            </a:r>
            <a:r>
              <a:rPr lang="en-US" sz="1000" dirty="0">
                <a:latin typeface="Courier" pitchFamily="2" charset="0"/>
              </a:rPr>
              <a:t>*tau*sqrt(pi/(zeta+0.01))]))/10;</a:t>
            </a:r>
          </a:p>
          <a:p>
            <a:r>
              <a:rPr lang="en-US" sz="1000" dirty="0">
                <a:solidFill>
                  <a:srgbClr val="25992D"/>
                </a:solidFill>
                <a:latin typeface="Courier" pitchFamily="2" charset="0"/>
              </a:rPr>
              <a:t>%       dx=ax</a:t>
            </a:r>
          </a:p>
          <a:p>
            <a:r>
              <a:rPr lang="en-US" sz="1000" dirty="0">
                <a:solidFill>
                  <a:srgbClr val="000000"/>
                </a:solidFill>
                <a:latin typeface="Courier" pitchFamily="2" charset="0"/>
              </a:rPr>
              <a:t>    </a:t>
            </a:r>
            <a:r>
              <a:rPr lang="en-US" sz="1000" dirty="0">
                <a:solidFill>
                  <a:srgbClr val="25992D"/>
                </a:solidFill>
                <a:latin typeface="Courier" pitchFamily="2" charset="0"/>
              </a:rPr>
              <a:t>%step size for integration along x%</a:t>
            </a:r>
          </a:p>
          <a:p>
            <a:r>
              <a:rPr lang="en-US" sz="1000" dirty="0">
                <a:latin typeface="Courier" pitchFamily="2" charset="0"/>
              </a:rPr>
              <a:t>   </a:t>
            </a:r>
          </a:p>
          <a:p>
            <a:r>
              <a:rPr lang="en-US" sz="1000" dirty="0">
                <a:latin typeface="Courier" pitchFamily="2" charset="0"/>
              </a:rPr>
              <a:t>    </a:t>
            </a:r>
            <a:r>
              <a:rPr lang="en-US" sz="1000" dirty="0" err="1">
                <a:latin typeface="Courier" pitchFamily="2" charset="0"/>
              </a:rPr>
              <a:t>dz</a:t>
            </a:r>
            <a:r>
              <a:rPr lang="en-US" sz="1000" dirty="0">
                <a:latin typeface="Courier" pitchFamily="2" charset="0"/>
              </a:rPr>
              <a:t>=(min([</a:t>
            </a:r>
            <a:r>
              <a:rPr lang="en-US" sz="1000" dirty="0" err="1">
                <a:latin typeface="Courier" pitchFamily="2" charset="0"/>
              </a:rPr>
              <a:t>az</a:t>
            </a:r>
            <a:r>
              <a:rPr lang="en-US" sz="1000" dirty="0">
                <a:latin typeface="Courier" pitchFamily="2" charset="0"/>
              </a:rPr>
              <a:t> 1/(abs(</a:t>
            </a:r>
            <a:r>
              <a:rPr lang="en-US" sz="1000" dirty="0" err="1">
                <a:latin typeface="Courier" pitchFamily="2" charset="0"/>
              </a:rPr>
              <a:t>dKzNL</a:t>
            </a:r>
            <a:r>
              <a:rPr lang="en-US" sz="1000" dirty="0">
                <a:latin typeface="Courier" pitchFamily="2" charset="0"/>
              </a:rPr>
              <a:t>)+0.01) </a:t>
            </a:r>
            <a:r>
              <a:rPr lang="en-US" sz="1000" dirty="0" err="1">
                <a:latin typeface="Courier" pitchFamily="2" charset="0"/>
              </a:rPr>
              <a:t>vgPump</a:t>
            </a:r>
            <a:r>
              <a:rPr lang="en-US" sz="1000" dirty="0">
                <a:latin typeface="Courier" pitchFamily="2" charset="0"/>
              </a:rPr>
              <a:t>*tau*sqrt(pi/(zeta+0.01))]))/50; </a:t>
            </a:r>
          </a:p>
          <a:p>
            <a:r>
              <a:rPr lang="en-US" sz="1000" dirty="0">
                <a:latin typeface="Courier" pitchFamily="2" charset="0"/>
              </a:rPr>
              <a:t>    </a:t>
            </a:r>
          </a:p>
          <a:p>
            <a:r>
              <a:rPr lang="en-US" sz="1000" dirty="0">
                <a:latin typeface="Courier" pitchFamily="2" charset="0"/>
              </a:rPr>
              <a:t>    </a:t>
            </a:r>
            <a:r>
              <a:rPr lang="en-US" sz="1000" dirty="0" err="1">
                <a:latin typeface="Courier" pitchFamily="2" charset="0"/>
              </a:rPr>
              <a:t>dt</a:t>
            </a:r>
            <a:r>
              <a:rPr lang="en-US" sz="1000" dirty="0">
                <a:latin typeface="Courier" pitchFamily="2" charset="0"/>
              </a:rPr>
              <a:t>=(min([at (sqrt(pi)*tau/sqrt(zeta+0.01))]))/10;</a:t>
            </a:r>
            <a:r>
              <a:rPr lang="en-US" sz="1000" dirty="0">
                <a:solidFill>
                  <a:srgbClr val="25992D"/>
                </a:solidFill>
                <a:latin typeface="Courier" pitchFamily="2" charset="0"/>
              </a:rPr>
              <a:t>%step size for time integration%</a:t>
            </a:r>
            <a:endParaRPr lang="en-US" sz="1000" dirty="0">
              <a:latin typeface="Courier" pitchFamily="2" charset="0"/>
            </a:endParaRPr>
          </a:p>
          <a:p>
            <a:r>
              <a:rPr lang="en-US" sz="1000" dirty="0">
                <a:latin typeface="Courier" pitchFamily="2" charset="0"/>
              </a:rPr>
              <a:t>    W=(3*tan(</a:t>
            </a:r>
            <a:r>
              <a:rPr lang="en-US" sz="1000" dirty="0" err="1">
                <a:latin typeface="Courier" pitchFamily="2" charset="0"/>
              </a:rPr>
              <a:t>thetap</a:t>
            </a:r>
            <a:r>
              <a:rPr lang="en-US" sz="1000" dirty="0">
                <a:latin typeface="Courier" pitchFamily="2" charset="0"/>
              </a:rPr>
              <a:t>)*L+10*ax);</a:t>
            </a:r>
          </a:p>
          <a:p>
            <a:r>
              <a:rPr lang="en-US" sz="1000" dirty="0">
                <a:latin typeface="Courier" pitchFamily="2" charset="0"/>
              </a:rPr>
              <a:t>    W=round(W/dx)*dx;</a:t>
            </a:r>
          </a:p>
          <a:p>
            <a:r>
              <a:rPr lang="en-US" sz="1000" dirty="0">
                <a:latin typeface="Courier" pitchFamily="2" charset="0"/>
              </a:rPr>
              <a:t>    TIME=((1.2*L/(</a:t>
            </a:r>
            <a:r>
              <a:rPr lang="en-US" sz="1000" dirty="0" err="1">
                <a:latin typeface="Courier" pitchFamily="2" charset="0"/>
              </a:rPr>
              <a:t>vgPump</a:t>
            </a:r>
            <a:r>
              <a:rPr lang="en-US" sz="1000" dirty="0">
                <a:latin typeface="Courier" pitchFamily="2" charset="0"/>
              </a:rPr>
              <a:t>*cos(</a:t>
            </a:r>
            <a:r>
              <a:rPr lang="en-US" sz="1000" dirty="0" err="1">
                <a:latin typeface="Courier" pitchFamily="2" charset="0"/>
              </a:rPr>
              <a:t>thetap</a:t>
            </a:r>
            <a:r>
              <a:rPr lang="en-US" sz="1000" dirty="0">
                <a:latin typeface="Courier" pitchFamily="2" charset="0"/>
              </a:rPr>
              <a:t>)))+10*at);</a:t>
            </a:r>
          </a:p>
          <a:p>
            <a:r>
              <a:rPr lang="en-US" sz="1000" dirty="0">
                <a:latin typeface="Courier" pitchFamily="2" charset="0"/>
              </a:rPr>
              <a:t>    TIME=round(TIME/</a:t>
            </a:r>
            <a:r>
              <a:rPr lang="en-US" sz="1000" dirty="0" err="1">
                <a:latin typeface="Courier" pitchFamily="2" charset="0"/>
              </a:rPr>
              <a:t>dt</a:t>
            </a:r>
            <a:r>
              <a:rPr lang="en-US" sz="1000" dirty="0">
                <a:latin typeface="Courier" pitchFamily="2" charset="0"/>
              </a:rPr>
              <a:t>)*</a:t>
            </a:r>
            <a:r>
              <a:rPr lang="en-US" sz="1000" dirty="0" err="1">
                <a:latin typeface="Courier" pitchFamily="2" charset="0"/>
              </a:rPr>
              <a:t>dt</a:t>
            </a:r>
            <a:r>
              <a:rPr lang="en-US" sz="1000" dirty="0">
                <a:latin typeface="Courier" pitchFamily="2" charset="0"/>
              </a:rPr>
              <a:t>;</a:t>
            </a:r>
          </a:p>
          <a:p>
            <a:r>
              <a:rPr lang="en-US" sz="1000" dirty="0">
                <a:latin typeface="Courier" pitchFamily="2" charset="0"/>
              </a:rPr>
              <a:t>    Ax=[-(W/2)  :dx:  (W/2) - dx];</a:t>
            </a:r>
            <a:r>
              <a:rPr lang="en-US" sz="1000" dirty="0">
                <a:solidFill>
                  <a:srgbClr val="25992D"/>
                </a:solidFill>
                <a:latin typeface="Courier" pitchFamily="2" charset="0"/>
              </a:rPr>
              <a:t>%row vector of x grid points%</a:t>
            </a:r>
            <a:endParaRPr lang="en-US" sz="1000" dirty="0">
              <a:latin typeface="Courier" pitchFamily="2" charset="0"/>
            </a:endParaRPr>
          </a:p>
          <a:p>
            <a:r>
              <a:rPr lang="en-US" sz="1000" dirty="0">
                <a:solidFill>
                  <a:srgbClr val="25992D"/>
                </a:solidFill>
                <a:latin typeface="Courier" pitchFamily="2" charset="0"/>
              </a:rPr>
              <a:t> </a:t>
            </a:r>
          </a:p>
          <a:p>
            <a:r>
              <a:rPr lang="en-US" sz="1000" dirty="0">
                <a:latin typeface="Courier" pitchFamily="2" charset="0"/>
              </a:rPr>
              <a:t>    At=[-TIME:  </a:t>
            </a:r>
            <a:r>
              <a:rPr lang="en-US" sz="1000" dirty="0" err="1">
                <a:latin typeface="Courier" pitchFamily="2" charset="0"/>
              </a:rPr>
              <a:t>dt</a:t>
            </a:r>
            <a:r>
              <a:rPr lang="en-US" sz="1000" dirty="0">
                <a:latin typeface="Courier" pitchFamily="2" charset="0"/>
              </a:rPr>
              <a:t>:  TIME - </a:t>
            </a:r>
            <a:r>
              <a:rPr lang="en-US" sz="1000" dirty="0" err="1">
                <a:latin typeface="Courier" pitchFamily="2" charset="0"/>
              </a:rPr>
              <a:t>dt</a:t>
            </a:r>
            <a:r>
              <a:rPr lang="en-US" sz="1000" dirty="0">
                <a:latin typeface="Courier" pitchFamily="2" charset="0"/>
              </a:rPr>
              <a:t>];</a:t>
            </a:r>
            <a:r>
              <a:rPr lang="en-US" sz="1000" dirty="0">
                <a:solidFill>
                  <a:srgbClr val="25992D"/>
                </a:solidFill>
                <a:latin typeface="Courier" pitchFamily="2" charset="0"/>
              </a:rPr>
              <a:t>%row vector of t grid points%</a:t>
            </a:r>
            <a:endParaRPr lang="en-US" sz="1000" dirty="0">
              <a:latin typeface="Courier" pitchFamily="2" charset="0"/>
            </a:endParaRPr>
          </a:p>
          <a:p>
            <a:r>
              <a:rPr lang="en-US" sz="1000" dirty="0">
                <a:solidFill>
                  <a:srgbClr val="25992D"/>
                </a:solidFill>
                <a:latin typeface="Courier" pitchFamily="2" charset="0"/>
              </a:rPr>
              <a:t>%      </a:t>
            </a:r>
            <a:r>
              <a:rPr lang="en-US" sz="1000" dirty="0" err="1">
                <a:solidFill>
                  <a:srgbClr val="25992D"/>
                </a:solidFill>
                <a:latin typeface="Courier" pitchFamily="2" charset="0"/>
              </a:rPr>
              <a:t>dz</a:t>
            </a:r>
            <a:r>
              <a:rPr lang="en-US" sz="1000" dirty="0">
                <a:solidFill>
                  <a:srgbClr val="25992D"/>
                </a:solidFill>
                <a:latin typeface="Courier" pitchFamily="2" charset="0"/>
              </a:rPr>
              <a:t>=</a:t>
            </a:r>
            <a:r>
              <a:rPr lang="en-US" sz="1000" dirty="0" err="1">
                <a:solidFill>
                  <a:srgbClr val="25992D"/>
                </a:solidFill>
                <a:latin typeface="Courier" pitchFamily="2" charset="0"/>
              </a:rPr>
              <a:t>az</a:t>
            </a:r>
            <a:r>
              <a:rPr lang="en-US" sz="1000" dirty="0">
                <a:solidFill>
                  <a:srgbClr val="25992D"/>
                </a:solidFill>
                <a:latin typeface="Courier" pitchFamily="2" charset="0"/>
              </a:rPr>
              <a:t>/50;</a:t>
            </a:r>
          </a:p>
          <a:p>
            <a:r>
              <a:rPr lang="en-US" sz="1000" dirty="0">
                <a:latin typeface="Courier" pitchFamily="2" charset="0"/>
              </a:rPr>
              <a:t>    Az=[0 : </a:t>
            </a:r>
            <a:r>
              <a:rPr lang="en-US" sz="1000" dirty="0" err="1">
                <a:latin typeface="Courier" pitchFamily="2" charset="0"/>
              </a:rPr>
              <a:t>dz</a:t>
            </a:r>
            <a:r>
              <a:rPr lang="en-US" sz="1000" dirty="0">
                <a:latin typeface="Courier" pitchFamily="2" charset="0"/>
              </a:rPr>
              <a:t> : L/cos(</a:t>
            </a:r>
            <a:r>
              <a:rPr lang="en-US" sz="1000" dirty="0" err="1">
                <a:latin typeface="Courier" pitchFamily="2" charset="0"/>
              </a:rPr>
              <a:t>thetap</a:t>
            </a:r>
            <a:r>
              <a:rPr lang="en-US" sz="1000" dirty="0">
                <a:latin typeface="Courier" pitchFamily="2" charset="0"/>
              </a:rPr>
              <a:t>)]</a:t>
            </a:r>
            <a:endParaRPr lang="en-US" sz="1000" dirty="0">
              <a:effectLst/>
              <a:latin typeface="Courier" pitchFamily="2" charset="0"/>
            </a:endParaRPr>
          </a:p>
        </p:txBody>
      </p:sp>
      <p:sp>
        <p:nvSpPr>
          <p:cNvPr id="4" name="TextBox 3">
            <a:extLst>
              <a:ext uri="{FF2B5EF4-FFF2-40B4-BE49-F238E27FC236}">
                <a16:creationId xmlns:a16="http://schemas.microsoft.com/office/drawing/2014/main" id="{F65C683E-BBF5-B64B-A240-8E72D8867ECE}"/>
              </a:ext>
            </a:extLst>
          </p:cNvPr>
          <p:cNvSpPr txBox="1"/>
          <p:nvPr/>
        </p:nvSpPr>
        <p:spPr>
          <a:xfrm>
            <a:off x="803564" y="489527"/>
            <a:ext cx="7851958" cy="369332"/>
          </a:xfrm>
          <a:prstGeom prst="rect">
            <a:avLst/>
          </a:prstGeom>
          <a:noFill/>
        </p:spPr>
        <p:txBody>
          <a:bodyPr wrap="none" rtlCol="0">
            <a:spAutoFit/>
          </a:bodyPr>
          <a:lstStyle/>
          <a:p>
            <a:r>
              <a:rPr lang="en-US" dirty="0"/>
              <a:t>Grid sizes chosen along three dimensions :Taken from the simulation code</a:t>
            </a:r>
          </a:p>
        </p:txBody>
      </p:sp>
    </p:spTree>
    <p:extLst>
      <p:ext uri="{BB962C8B-B14F-4D97-AF65-F5344CB8AC3E}">
        <p14:creationId xmlns:p14="http://schemas.microsoft.com/office/powerpoint/2010/main" val="1605680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832D-4194-5D48-879E-55D07B0FDB93}"/>
              </a:ext>
            </a:extLst>
          </p:cNvPr>
          <p:cNvSpPr>
            <a:spLocks noGrp="1"/>
          </p:cNvSpPr>
          <p:nvPr>
            <p:ph type="title"/>
          </p:nvPr>
        </p:nvSpPr>
        <p:spPr/>
        <p:txBody>
          <a:bodyPr/>
          <a:lstStyle/>
          <a:p>
            <a:r>
              <a:rPr lang="en-US" dirty="0">
                <a:highlight>
                  <a:srgbClr val="000000"/>
                </a:highlight>
              </a:rPr>
              <a:t>Salient points</a:t>
            </a:r>
          </a:p>
        </p:txBody>
      </p:sp>
      <p:sp>
        <p:nvSpPr>
          <p:cNvPr id="3" name="Content Placeholder 2">
            <a:extLst>
              <a:ext uri="{FF2B5EF4-FFF2-40B4-BE49-F238E27FC236}">
                <a16:creationId xmlns:a16="http://schemas.microsoft.com/office/drawing/2014/main" id="{3D74EB5C-5C50-2F47-B2F5-FDDC9F2CFDB1}"/>
              </a:ext>
            </a:extLst>
          </p:cNvPr>
          <p:cNvSpPr>
            <a:spLocks noGrp="1"/>
          </p:cNvSpPr>
          <p:nvPr>
            <p:ph idx="1"/>
          </p:nvPr>
        </p:nvSpPr>
        <p:spPr/>
        <p:txBody>
          <a:bodyPr>
            <a:normAutofit fontScale="92500" lnSpcReduction="10000"/>
          </a:bodyPr>
          <a:lstStyle/>
          <a:p>
            <a:r>
              <a:rPr lang="en-US" sz="2000" dirty="0"/>
              <a:t>Planes [00-4],[660],[113],[331] and [771] show large effective propagation distances as seen by the detector .These are also the planes for which we see a large discrepancy in the </a:t>
            </a:r>
            <a:r>
              <a:rPr lang="en-US" sz="2000" dirty="0" err="1"/>
              <a:t>fwhms</a:t>
            </a:r>
            <a:r>
              <a:rPr lang="en-US" sz="2000" dirty="0"/>
              <a:t> between Darwin and expt.</a:t>
            </a:r>
          </a:p>
          <a:p>
            <a:r>
              <a:rPr lang="en-US" sz="2000" dirty="0"/>
              <a:t>[00-4] has a broad fundamental background (see slide 48 and 49) for both runs .It also has a fairly strong Lorentz term as compared to </a:t>
            </a:r>
            <a:r>
              <a:rPr lang="en-US" sz="2000" dirty="0" err="1"/>
              <a:t>G.e_p</a:t>
            </a:r>
            <a:r>
              <a:rPr lang="en-US" sz="2000" dirty="0"/>
              <a:t>. The same cannot necessarily be said about the other 4 planes listed above. For instance [660] shows barely any fundamental </a:t>
            </a:r>
            <a:r>
              <a:rPr lang="en-US" sz="2000" dirty="0" err="1"/>
              <a:t>b.g</a:t>
            </a:r>
            <a:r>
              <a:rPr lang="en-US" sz="2000" dirty="0"/>
              <a:t> signal while the rest have much lower fundamental </a:t>
            </a:r>
            <a:r>
              <a:rPr lang="en-US" sz="2000" dirty="0" err="1"/>
              <a:t>b.g</a:t>
            </a:r>
            <a:r>
              <a:rPr lang="en-US" sz="2000" dirty="0"/>
              <a:t> compared to second harmonic. </a:t>
            </a:r>
          </a:p>
          <a:p>
            <a:r>
              <a:rPr lang="en-US" sz="2000" dirty="0"/>
              <a:t>The second current term (</a:t>
            </a:r>
            <a:r>
              <a:rPr lang="en-US" sz="2000" dirty="0" err="1"/>
              <a:t>G.ep</a:t>
            </a:r>
            <a:r>
              <a:rPr lang="en-US" sz="2000" dirty="0"/>
              <a:t>)(</a:t>
            </a:r>
            <a:r>
              <a:rPr lang="en-US" sz="2000" dirty="0" err="1"/>
              <a:t>ep.e-sh</a:t>
            </a:r>
            <a:r>
              <a:rPr lang="en-US" sz="2000" dirty="0"/>
              <a:t>)* coefficients(see slide 45) is the larger term for  [660],[113] and [331].However the rest of the </a:t>
            </a:r>
            <a:r>
              <a:rPr lang="en-US" sz="2000" dirty="0" err="1"/>
              <a:t>coefficents</a:t>
            </a:r>
            <a:r>
              <a:rPr lang="en-US" sz="2000" dirty="0"/>
              <a:t> outside brackets are constants except omega and </a:t>
            </a:r>
            <a:r>
              <a:rPr lang="en-US" sz="2000" dirty="0" err="1"/>
              <a:t>E_p</a:t>
            </a:r>
            <a:r>
              <a:rPr lang="en-US" sz="2000" dirty="0"/>
              <a:t> absolute value squared.</a:t>
            </a:r>
          </a:p>
          <a:p>
            <a:endParaRPr lang="en-US" sz="2000" dirty="0"/>
          </a:p>
          <a:p>
            <a:endParaRPr lang="en-US" sz="2000" dirty="0"/>
          </a:p>
        </p:txBody>
      </p:sp>
    </p:spTree>
    <p:extLst>
      <p:ext uri="{BB962C8B-B14F-4D97-AF65-F5344CB8AC3E}">
        <p14:creationId xmlns:p14="http://schemas.microsoft.com/office/powerpoint/2010/main" val="38062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503730-E84C-E248-A1B2-2F3A8A790F94}"/>
              </a:ext>
            </a:extLst>
          </p:cNvPr>
          <p:cNvSpPr/>
          <p:nvPr/>
        </p:nvSpPr>
        <p:spPr>
          <a:xfrm>
            <a:off x="354121" y="0"/>
            <a:ext cx="11665527" cy="6340197"/>
          </a:xfrm>
          <a:prstGeom prst="rect">
            <a:avLst/>
          </a:prstGeom>
        </p:spPr>
        <p:txBody>
          <a:bodyPr wrap="square">
            <a:spAutoFit/>
          </a:bodyPr>
          <a:lstStyle/>
          <a:p>
            <a:r>
              <a:rPr lang="en-US" sz="1400" dirty="0">
                <a:solidFill>
                  <a:srgbClr val="0433FF"/>
                </a:solidFill>
                <a:latin typeface="Courier" pitchFamily="2" charset="0"/>
              </a:rPr>
              <a:t>for</a:t>
            </a:r>
            <a:r>
              <a:rPr lang="en-US" sz="1400" dirty="0">
                <a:latin typeface="Courier" pitchFamily="2" charset="0"/>
              </a:rPr>
              <a:t> k=1:length(Az)</a:t>
            </a:r>
          </a:p>
          <a:p>
            <a:r>
              <a:rPr lang="en-US" sz="1400" dirty="0">
                <a:latin typeface="Courier" pitchFamily="2" charset="0"/>
              </a:rPr>
              <a:t>       </a:t>
            </a:r>
          </a:p>
          <a:p>
            <a:r>
              <a:rPr lang="en-US" sz="1400" dirty="0">
                <a:latin typeface="Courier" pitchFamily="2" charset="0"/>
              </a:rPr>
              <a:t>         k/length(Az);</a:t>
            </a:r>
          </a:p>
          <a:p>
            <a:r>
              <a:rPr lang="en-US" sz="1400" dirty="0">
                <a:solidFill>
                  <a:srgbClr val="000000"/>
                </a:solidFill>
                <a:latin typeface="Courier" pitchFamily="2" charset="0"/>
              </a:rPr>
              <a:t>         </a:t>
            </a:r>
            <a:r>
              <a:rPr lang="en-US" sz="1400" dirty="0" err="1">
                <a:solidFill>
                  <a:srgbClr val="000000"/>
                </a:solidFill>
                <a:latin typeface="Courier" pitchFamily="2" charset="0"/>
              </a:rPr>
              <a:t>hk</a:t>
            </a:r>
            <a:r>
              <a:rPr lang="en-US" sz="1400" dirty="0">
                <a:solidFill>
                  <a:srgbClr val="000000"/>
                </a:solidFill>
                <a:latin typeface="Courier" pitchFamily="2" charset="0"/>
              </a:rPr>
              <a:t>=</a:t>
            </a:r>
            <a:r>
              <a:rPr lang="en-US" sz="1400" dirty="0" err="1">
                <a:solidFill>
                  <a:srgbClr val="000000"/>
                </a:solidFill>
                <a:latin typeface="Courier" pitchFamily="2" charset="0"/>
              </a:rPr>
              <a:t>dz</a:t>
            </a:r>
            <a:r>
              <a:rPr lang="en-US" sz="1400" dirty="0">
                <a:solidFill>
                  <a:srgbClr val="000000"/>
                </a:solidFill>
                <a:latin typeface="Courier" pitchFamily="2" charset="0"/>
              </a:rPr>
              <a:t>;</a:t>
            </a:r>
            <a:r>
              <a:rPr lang="en-US" sz="1400" dirty="0">
                <a:solidFill>
                  <a:srgbClr val="25992D"/>
                </a:solidFill>
                <a:latin typeface="Courier" pitchFamily="2" charset="0"/>
              </a:rPr>
              <a:t>%step size along z </a:t>
            </a:r>
          </a:p>
          <a:p>
            <a:r>
              <a:rPr lang="en-US" sz="1400" dirty="0">
                <a:latin typeface="Courier" pitchFamily="2" charset="0"/>
              </a:rPr>
              <a:t>         </a:t>
            </a:r>
            <a:r>
              <a:rPr lang="en-US" sz="1400" dirty="0" err="1">
                <a:latin typeface="Courier" pitchFamily="2" charset="0"/>
              </a:rPr>
              <a:t>xMin</a:t>
            </a:r>
            <a:r>
              <a:rPr lang="en-US" sz="1400" dirty="0">
                <a:latin typeface="Courier" pitchFamily="2" charset="0"/>
              </a:rPr>
              <a:t>=round(((W/2)+tan(</a:t>
            </a:r>
            <a:r>
              <a:rPr lang="en-US" sz="1400" dirty="0" err="1">
                <a:latin typeface="Courier" pitchFamily="2" charset="0"/>
              </a:rPr>
              <a:t>thetap</a:t>
            </a:r>
            <a:r>
              <a:rPr lang="en-US" sz="1400" dirty="0">
                <a:latin typeface="Courier" pitchFamily="2" charset="0"/>
              </a:rPr>
              <a:t>)*Az(k)-4*ax)/dx);</a:t>
            </a:r>
          </a:p>
          <a:p>
            <a:r>
              <a:rPr lang="en-US" sz="1400" dirty="0">
                <a:latin typeface="Courier" pitchFamily="2" charset="0"/>
              </a:rPr>
              <a:t>         </a:t>
            </a:r>
            <a:r>
              <a:rPr lang="en-US" sz="1400" dirty="0" err="1">
                <a:latin typeface="Courier" pitchFamily="2" charset="0"/>
              </a:rPr>
              <a:t>xMax</a:t>
            </a:r>
            <a:r>
              <a:rPr lang="en-US" sz="1400" dirty="0">
                <a:latin typeface="Courier" pitchFamily="2" charset="0"/>
              </a:rPr>
              <a:t>=round(((W/2)+tan(</a:t>
            </a:r>
            <a:r>
              <a:rPr lang="en-US" sz="1400" dirty="0" err="1">
                <a:latin typeface="Courier" pitchFamily="2" charset="0"/>
              </a:rPr>
              <a:t>thetap</a:t>
            </a:r>
            <a:r>
              <a:rPr lang="en-US" sz="1400" dirty="0">
                <a:latin typeface="Courier" pitchFamily="2" charset="0"/>
              </a:rPr>
              <a:t>)*Az(k)+4*ax)/dx) ;</a:t>
            </a:r>
          </a:p>
          <a:p>
            <a:r>
              <a:rPr lang="en-US" sz="1400" dirty="0">
                <a:latin typeface="Courier" pitchFamily="2" charset="0"/>
              </a:rPr>
              <a:t>         </a:t>
            </a:r>
            <a:r>
              <a:rPr lang="en-US" sz="1400" dirty="0" err="1">
                <a:latin typeface="Courier" pitchFamily="2" charset="0"/>
              </a:rPr>
              <a:t>tMin</a:t>
            </a:r>
            <a:r>
              <a:rPr lang="en-US" sz="1400" dirty="0">
                <a:latin typeface="Courier" pitchFamily="2" charset="0"/>
              </a:rPr>
              <a:t>=round(( TIME + (Az(k)/(</a:t>
            </a:r>
            <a:r>
              <a:rPr lang="en-US" sz="1400" dirty="0" err="1">
                <a:latin typeface="Courier" pitchFamily="2" charset="0"/>
              </a:rPr>
              <a:t>vgPump</a:t>
            </a:r>
            <a:r>
              <a:rPr lang="en-US" sz="1400" dirty="0">
                <a:latin typeface="Courier" pitchFamily="2" charset="0"/>
              </a:rPr>
              <a:t>*cos(</a:t>
            </a:r>
            <a:r>
              <a:rPr lang="en-US" sz="1400" dirty="0" err="1">
                <a:latin typeface="Courier" pitchFamily="2" charset="0"/>
              </a:rPr>
              <a:t>thetap</a:t>
            </a:r>
            <a:r>
              <a:rPr lang="en-US" sz="1400" dirty="0">
                <a:latin typeface="Courier" pitchFamily="2" charset="0"/>
              </a:rPr>
              <a:t>))) - 4*at)/(</a:t>
            </a:r>
            <a:r>
              <a:rPr lang="en-US" sz="1400" dirty="0" err="1">
                <a:latin typeface="Courier" pitchFamily="2" charset="0"/>
              </a:rPr>
              <a:t>dt</a:t>
            </a:r>
            <a:r>
              <a:rPr lang="en-US" sz="1400" dirty="0">
                <a:latin typeface="Courier" pitchFamily="2" charset="0"/>
              </a:rPr>
              <a:t>));</a:t>
            </a:r>
          </a:p>
          <a:p>
            <a:r>
              <a:rPr lang="en-US" sz="1400" dirty="0">
                <a:latin typeface="Courier" pitchFamily="2" charset="0"/>
              </a:rPr>
              <a:t>         </a:t>
            </a:r>
            <a:r>
              <a:rPr lang="en-US" sz="1400" dirty="0" err="1">
                <a:latin typeface="Courier" pitchFamily="2" charset="0"/>
              </a:rPr>
              <a:t>tMax</a:t>
            </a:r>
            <a:r>
              <a:rPr lang="en-US" sz="1400" dirty="0">
                <a:latin typeface="Courier" pitchFamily="2" charset="0"/>
              </a:rPr>
              <a:t>=round(( TIME + (Az(k)/(</a:t>
            </a:r>
            <a:r>
              <a:rPr lang="en-US" sz="1400" dirty="0" err="1">
                <a:latin typeface="Courier" pitchFamily="2" charset="0"/>
              </a:rPr>
              <a:t>vgPump</a:t>
            </a:r>
            <a:r>
              <a:rPr lang="en-US" sz="1400" dirty="0">
                <a:latin typeface="Courier" pitchFamily="2" charset="0"/>
              </a:rPr>
              <a:t>*cos(</a:t>
            </a:r>
            <a:r>
              <a:rPr lang="en-US" sz="1400" dirty="0" err="1">
                <a:latin typeface="Courier" pitchFamily="2" charset="0"/>
              </a:rPr>
              <a:t>thetap</a:t>
            </a:r>
            <a:r>
              <a:rPr lang="en-US" sz="1400" dirty="0">
                <a:latin typeface="Courier" pitchFamily="2" charset="0"/>
              </a:rPr>
              <a:t>)))+4*at)/(</a:t>
            </a:r>
            <a:r>
              <a:rPr lang="en-US" sz="1400" dirty="0" err="1">
                <a:latin typeface="Courier" pitchFamily="2" charset="0"/>
              </a:rPr>
              <a:t>dt</a:t>
            </a:r>
            <a:r>
              <a:rPr lang="en-US" sz="1400" dirty="0">
                <a:latin typeface="Courier" pitchFamily="2" charset="0"/>
              </a:rPr>
              <a:t>));</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 %%   </a:t>
            </a:r>
            <a:r>
              <a:rPr lang="en-US" sz="1400" dirty="0">
                <a:solidFill>
                  <a:schemeClr val="accent5"/>
                </a:solidFill>
                <a:latin typeface="Courier" pitchFamily="2" charset="0"/>
              </a:rPr>
              <a:t>Az goes over the effective walk off length as seen by the detector . </a:t>
            </a:r>
            <a:r>
              <a:rPr lang="en-US" sz="1400" dirty="0">
                <a:latin typeface="Courier" pitchFamily="2" charset="0"/>
              </a:rPr>
              <a:t>         </a:t>
            </a:r>
          </a:p>
          <a:p>
            <a:r>
              <a:rPr lang="en-US" sz="1400" dirty="0">
                <a:latin typeface="Courier" pitchFamily="2" charset="0"/>
              </a:rPr>
              <a:t>         </a:t>
            </a:r>
            <a:r>
              <a:rPr lang="en-US" sz="1400" dirty="0" err="1">
                <a:latin typeface="Courier" pitchFamily="2" charset="0"/>
              </a:rPr>
              <a:t>Epsq</a:t>
            </a:r>
            <a:r>
              <a:rPr lang="en-US" sz="1400" dirty="0">
                <a:latin typeface="Courier" pitchFamily="2" charset="0"/>
              </a:rPr>
              <a:t>(</a:t>
            </a:r>
            <a:r>
              <a:rPr lang="en-US" sz="1400" dirty="0" err="1">
                <a:latin typeface="Courier" pitchFamily="2" charset="0"/>
              </a:rPr>
              <a:t>tMin:tMax,xMin:xMax</a:t>
            </a:r>
            <a:r>
              <a:rPr lang="en-US" sz="1400" dirty="0">
                <a:latin typeface="Courier" pitchFamily="2" charset="0"/>
              </a:rPr>
              <a:t>)=pump2(X1(</a:t>
            </a:r>
            <a:r>
              <a:rPr lang="en-US" sz="1400" dirty="0" err="1">
                <a:latin typeface="Courier" pitchFamily="2" charset="0"/>
              </a:rPr>
              <a:t>tMin:tMax,xMin:xMax</a:t>
            </a:r>
            <a:r>
              <a:rPr lang="en-US" sz="1400" dirty="0">
                <a:latin typeface="Courier" pitchFamily="2" charset="0"/>
              </a:rPr>
              <a:t>),Az(k),X2(</a:t>
            </a:r>
            <a:r>
              <a:rPr lang="en-US" sz="1400" dirty="0" err="1">
                <a:latin typeface="Courier" pitchFamily="2" charset="0"/>
              </a:rPr>
              <a:t>tMin:tMax,xMin:xMax</a:t>
            </a:r>
            <a:r>
              <a:rPr lang="en-US" sz="1400" dirty="0">
                <a:latin typeface="Courier" pitchFamily="2" charset="0"/>
              </a:rPr>
              <a:t>),thetap,z0,dKxNL,dKzNL);</a:t>
            </a:r>
          </a:p>
          <a:p>
            <a:r>
              <a:rPr lang="en-US" sz="1400" dirty="0">
                <a:latin typeface="Courier" pitchFamily="2" charset="0"/>
              </a:rPr>
              <a:t>         Epsq2(</a:t>
            </a:r>
            <a:r>
              <a:rPr lang="en-US" sz="1400" dirty="0" err="1">
                <a:latin typeface="Courier" pitchFamily="2" charset="0"/>
              </a:rPr>
              <a:t>tMin:tMax,xMin:xMax</a:t>
            </a:r>
            <a:r>
              <a:rPr lang="en-US" sz="1400" dirty="0">
                <a:latin typeface="Courier" pitchFamily="2" charset="0"/>
              </a:rPr>
              <a:t>)=pump2(X1(</a:t>
            </a:r>
            <a:r>
              <a:rPr lang="en-US" sz="1400" dirty="0" err="1">
                <a:latin typeface="Courier" pitchFamily="2" charset="0"/>
              </a:rPr>
              <a:t>tMin:tMax,xMin:xMax</a:t>
            </a:r>
            <a:r>
              <a:rPr lang="en-US" sz="1400" dirty="0">
                <a:latin typeface="Courier" pitchFamily="2" charset="0"/>
              </a:rPr>
              <a:t>),Az(k)+(</a:t>
            </a:r>
            <a:r>
              <a:rPr lang="en-US" sz="1400" dirty="0" err="1">
                <a:latin typeface="Courier" pitchFamily="2" charset="0"/>
              </a:rPr>
              <a:t>hk</a:t>
            </a:r>
            <a:r>
              <a:rPr lang="en-US" sz="1400" dirty="0">
                <a:latin typeface="Courier" pitchFamily="2" charset="0"/>
              </a:rPr>
              <a:t>/2),X2(</a:t>
            </a:r>
            <a:r>
              <a:rPr lang="en-US" sz="1400" dirty="0" err="1">
                <a:latin typeface="Courier" pitchFamily="2" charset="0"/>
              </a:rPr>
              <a:t>tMin:tMax,xMin:xMax</a:t>
            </a:r>
            <a:r>
              <a:rPr lang="en-US" sz="1400" dirty="0">
                <a:latin typeface="Courier" pitchFamily="2" charset="0"/>
              </a:rPr>
              <a:t>),thetap,z0,dKxNL,dKzNL); </a:t>
            </a:r>
          </a:p>
          <a:p>
            <a:r>
              <a:rPr lang="en-US" sz="1400" dirty="0">
                <a:latin typeface="Courier" pitchFamily="2" charset="0"/>
              </a:rPr>
              <a:t>         Epsq3(</a:t>
            </a:r>
            <a:r>
              <a:rPr lang="en-US" sz="1400" dirty="0" err="1">
                <a:latin typeface="Courier" pitchFamily="2" charset="0"/>
              </a:rPr>
              <a:t>tMin:tMax,xMin:xMax</a:t>
            </a:r>
            <a:r>
              <a:rPr lang="en-US" sz="1400" dirty="0">
                <a:latin typeface="Courier" pitchFamily="2" charset="0"/>
              </a:rPr>
              <a:t>)=pump2(X1(</a:t>
            </a:r>
            <a:r>
              <a:rPr lang="en-US" sz="1400" dirty="0" err="1">
                <a:latin typeface="Courier" pitchFamily="2" charset="0"/>
              </a:rPr>
              <a:t>tMin:tMax,xMin:xMax</a:t>
            </a:r>
            <a:r>
              <a:rPr lang="en-US" sz="1400" dirty="0">
                <a:latin typeface="Courier" pitchFamily="2" charset="0"/>
              </a:rPr>
              <a:t>) ,Az(k)+(</a:t>
            </a:r>
            <a:r>
              <a:rPr lang="en-US" sz="1400" dirty="0" err="1">
                <a:latin typeface="Courier" pitchFamily="2" charset="0"/>
              </a:rPr>
              <a:t>hk</a:t>
            </a:r>
            <a:r>
              <a:rPr lang="en-US" sz="1400" dirty="0">
                <a:latin typeface="Courier" pitchFamily="2" charset="0"/>
              </a:rPr>
              <a:t>), X2(</a:t>
            </a:r>
            <a:r>
              <a:rPr lang="en-US" sz="1400" dirty="0" err="1">
                <a:latin typeface="Courier" pitchFamily="2" charset="0"/>
              </a:rPr>
              <a:t>tMin:tMax,xMin:xMax</a:t>
            </a:r>
            <a:r>
              <a:rPr lang="en-US" sz="1400" dirty="0">
                <a:latin typeface="Courier" pitchFamily="2" charset="0"/>
              </a:rPr>
              <a:t>),thetap,z0,dKxNL,dKzNL);</a:t>
            </a:r>
          </a:p>
          <a:p>
            <a:r>
              <a:rPr lang="en-US" sz="1400" dirty="0">
                <a:latin typeface="Courier" pitchFamily="2" charset="0"/>
              </a:rPr>
              <a:t>         EpFourier1=(dx/sqrt(2*pi))*(</a:t>
            </a:r>
            <a:r>
              <a:rPr lang="en-US" sz="1400" dirty="0" err="1">
                <a:latin typeface="Courier" pitchFamily="2" charset="0"/>
              </a:rPr>
              <a:t>dt</a:t>
            </a:r>
            <a:r>
              <a:rPr lang="en-US" sz="1400" dirty="0">
                <a:latin typeface="Courier" pitchFamily="2" charset="0"/>
              </a:rPr>
              <a:t>/sqrt(2*pi))*</a:t>
            </a:r>
            <a:r>
              <a:rPr lang="en-US" sz="1400" dirty="0" err="1">
                <a:latin typeface="Courier" pitchFamily="2" charset="0"/>
              </a:rPr>
              <a:t>fftshift</a:t>
            </a:r>
            <a:r>
              <a:rPr lang="en-US" sz="1400" dirty="0">
                <a:latin typeface="Courier" pitchFamily="2" charset="0"/>
              </a:rPr>
              <a:t>(fft2(</a:t>
            </a:r>
            <a:r>
              <a:rPr lang="en-US" sz="1400" dirty="0" err="1">
                <a:latin typeface="Courier" pitchFamily="2" charset="0"/>
              </a:rPr>
              <a:t>ifftshift</a:t>
            </a:r>
            <a:r>
              <a:rPr lang="en-US" sz="1400" dirty="0">
                <a:latin typeface="Courier" pitchFamily="2" charset="0"/>
              </a:rPr>
              <a:t>(</a:t>
            </a:r>
            <a:r>
              <a:rPr lang="en-US" sz="1400" dirty="0" err="1">
                <a:latin typeface="Courier" pitchFamily="2" charset="0"/>
              </a:rPr>
              <a:t>Epsq</a:t>
            </a:r>
            <a:r>
              <a:rPr lang="en-US" sz="1400" dirty="0">
                <a:latin typeface="Courier" pitchFamily="2" charset="0"/>
              </a:rPr>
              <a:t>)));</a:t>
            </a:r>
          </a:p>
          <a:p>
            <a:r>
              <a:rPr lang="en-US" sz="1400" dirty="0">
                <a:latin typeface="Courier" pitchFamily="2" charset="0"/>
              </a:rPr>
              <a:t>         EpFourier2=(dx/sqrt(2*pi))*(</a:t>
            </a:r>
            <a:r>
              <a:rPr lang="en-US" sz="1400" dirty="0" err="1">
                <a:latin typeface="Courier" pitchFamily="2" charset="0"/>
              </a:rPr>
              <a:t>dt</a:t>
            </a:r>
            <a:r>
              <a:rPr lang="en-US" sz="1400" dirty="0">
                <a:latin typeface="Courier" pitchFamily="2" charset="0"/>
              </a:rPr>
              <a:t>/sqrt(2*pi))*</a:t>
            </a:r>
            <a:r>
              <a:rPr lang="en-US" sz="1400" dirty="0" err="1">
                <a:latin typeface="Courier" pitchFamily="2" charset="0"/>
              </a:rPr>
              <a:t>fftshift</a:t>
            </a:r>
            <a:r>
              <a:rPr lang="en-US" sz="1400" dirty="0">
                <a:latin typeface="Courier" pitchFamily="2" charset="0"/>
              </a:rPr>
              <a:t>(fft2(</a:t>
            </a:r>
            <a:r>
              <a:rPr lang="en-US" sz="1400" dirty="0" err="1">
                <a:latin typeface="Courier" pitchFamily="2" charset="0"/>
              </a:rPr>
              <a:t>ifftshift</a:t>
            </a:r>
            <a:r>
              <a:rPr lang="en-US" sz="1400" dirty="0">
                <a:latin typeface="Courier" pitchFamily="2" charset="0"/>
              </a:rPr>
              <a:t>(Epsq2)));</a:t>
            </a:r>
          </a:p>
          <a:p>
            <a:r>
              <a:rPr lang="en-US" sz="1400" dirty="0">
                <a:latin typeface="Courier" pitchFamily="2" charset="0"/>
              </a:rPr>
              <a:t>         EpFourier3=(dx/sqrt(2*pi))*(</a:t>
            </a:r>
            <a:r>
              <a:rPr lang="en-US" sz="1400" dirty="0" err="1">
                <a:latin typeface="Courier" pitchFamily="2" charset="0"/>
              </a:rPr>
              <a:t>dt</a:t>
            </a:r>
            <a:r>
              <a:rPr lang="en-US" sz="1400" dirty="0">
                <a:latin typeface="Courier" pitchFamily="2" charset="0"/>
              </a:rPr>
              <a:t>/sqrt(2*pi))*</a:t>
            </a:r>
            <a:r>
              <a:rPr lang="en-US" sz="1400" dirty="0" err="1">
                <a:latin typeface="Courier" pitchFamily="2" charset="0"/>
              </a:rPr>
              <a:t>fftshift</a:t>
            </a:r>
            <a:r>
              <a:rPr lang="en-US" sz="1400" dirty="0">
                <a:latin typeface="Courier" pitchFamily="2" charset="0"/>
              </a:rPr>
              <a:t>(fft2(</a:t>
            </a:r>
            <a:r>
              <a:rPr lang="en-US" sz="1400" dirty="0" err="1">
                <a:latin typeface="Courier" pitchFamily="2" charset="0"/>
              </a:rPr>
              <a:t>ifftshift</a:t>
            </a:r>
            <a:r>
              <a:rPr lang="en-US" sz="1400" dirty="0">
                <a:latin typeface="Courier" pitchFamily="2" charset="0"/>
              </a:rPr>
              <a:t>(Epsq3)));</a:t>
            </a:r>
          </a:p>
          <a:p>
            <a:r>
              <a:rPr lang="en-US" sz="1400" dirty="0">
                <a:latin typeface="Courier" pitchFamily="2" charset="0"/>
              </a:rPr>
              <a:t>          K1=(</a:t>
            </a:r>
            <a:r>
              <a:rPr lang="en-US" sz="1400" dirty="0" err="1">
                <a:latin typeface="Courier" pitchFamily="2" charset="0"/>
              </a:rPr>
              <a:t>hk</a:t>
            </a:r>
            <a:r>
              <a:rPr lang="en-US" sz="1400" dirty="0">
                <a:latin typeface="Courier" pitchFamily="2" charset="0"/>
              </a:rPr>
              <a:t>/cos(</a:t>
            </a:r>
            <a:r>
              <a:rPr lang="en-US" sz="1400" dirty="0" err="1">
                <a:latin typeface="Courier" pitchFamily="2" charset="0"/>
              </a:rPr>
              <a:t>thetaSH</a:t>
            </a:r>
            <a:r>
              <a:rPr lang="en-US" sz="1400" dirty="0">
                <a:latin typeface="Courier" pitchFamily="2" charset="0"/>
              </a:rPr>
              <a:t>))*( J_NL*EpFourier1  - 1i*sin(</a:t>
            </a:r>
            <a:r>
              <a:rPr lang="en-US" sz="1400" dirty="0" err="1">
                <a:latin typeface="Courier" pitchFamily="2" charset="0"/>
              </a:rPr>
              <a:t>thetaSH</a:t>
            </a:r>
            <a:r>
              <a:rPr lang="en-US" sz="1400" dirty="0">
                <a:latin typeface="Courier" pitchFamily="2" charset="0"/>
              </a:rPr>
              <a:t>)*</a:t>
            </a:r>
            <a:r>
              <a:rPr lang="en-US" sz="1400" dirty="0" err="1">
                <a:latin typeface="Courier" pitchFamily="2" charset="0"/>
              </a:rPr>
              <a:t>ukx</a:t>
            </a:r>
            <a:r>
              <a:rPr lang="en-US" sz="1400" dirty="0">
                <a:latin typeface="Courier" pitchFamily="2" charset="0"/>
              </a:rPr>
              <a:t>.*</a:t>
            </a:r>
            <a:r>
              <a:rPr lang="en-US" sz="1400" dirty="0" err="1">
                <a:latin typeface="Courier" pitchFamily="2" charset="0"/>
              </a:rPr>
              <a:t>Esh</a:t>
            </a:r>
            <a:r>
              <a:rPr lang="en-US" sz="1400" dirty="0">
                <a:latin typeface="Courier" pitchFamily="2" charset="0"/>
              </a:rPr>
              <a:t> - 1i*(1/</a:t>
            </a:r>
            <a:r>
              <a:rPr lang="en-US" sz="1400" dirty="0" err="1">
                <a:latin typeface="Courier" pitchFamily="2" charset="0"/>
              </a:rPr>
              <a:t>vgSH</a:t>
            </a:r>
            <a:r>
              <a:rPr lang="en-US" sz="1400" dirty="0">
                <a:latin typeface="Courier" pitchFamily="2" charset="0"/>
              </a:rPr>
              <a:t>)*</a:t>
            </a:r>
            <a:r>
              <a:rPr lang="en-US" sz="1400" dirty="0" err="1">
                <a:latin typeface="Courier" pitchFamily="2" charset="0"/>
              </a:rPr>
              <a:t>uomega</a:t>
            </a:r>
            <a:r>
              <a:rPr lang="en-US" sz="1400" dirty="0">
                <a:latin typeface="Courier" pitchFamily="2" charset="0"/>
              </a:rPr>
              <a:t>.*</a:t>
            </a:r>
            <a:r>
              <a:rPr lang="en-US" sz="1400" dirty="0" err="1">
                <a:latin typeface="Courier" pitchFamily="2" charset="0"/>
              </a:rPr>
              <a:t>Esh</a:t>
            </a:r>
            <a:r>
              <a:rPr lang="en-US" sz="1400" dirty="0">
                <a:latin typeface="Courier" pitchFamily="2" charset="0"/>
              </a:rPr>
              <a:t>) ;</a:t>
            </a:r>
          </a:p>
          <a:p>
            <a:r>
              <a:rPr lang="en-US" sz="1400" dirty="0">
                <a:latin typeface="Courier" pitchFamily="2" charset="0"/>
              </a:rPr>
              <a:t>       </a:t>
            </a:r>
          </a:p>
          <a:p>
            <a:r>
              <a:rPr lang="en-US" sz="1400" dirty="0">
                <a:latin typeface="Courier" pitchFamily="2" charset="0"/>
              </a:rPr>
              <a:t>          K2=(</a:t>
            </a:r>
            <a:r>
              <a:rPr lang="en-US" sz="1400" dirty="0" err="1">
                <a:latin typeface="Courier" pitchFamily="2" charset="0"/>
              </a:rPr>
              <a:t>hk</a:t>
            </a:r>
            <a:r>
              <a:rPr lang="en-US" sz="1400" dirty="0">
                <a:latin typeface="Courier" pitchFamily="2" charset="0"/>
              </a:rPr>
              <a:t>/cos(</a:t>
            </a:r>
            <a:r>
              <a:rPr lang="en-US" sz="1400" dirty="0" err="1">
                <a:latin typeface="Courier" pitchFamily="2" charset="0"/>
              </a:rPr>
              <a:t>thetaSH</a:t>
            </a:r>
            <a:r>
              <a:rPr lang="en-US" sz="1400" dirty="0">
                <a:latin typeface="Courier" pitchFamily="2" charset="0"/>
              </a:rPr>
              <a:t>))*( J_NL*EpFourier2 - 1i*sin(</a:t>
            </a:r>
            <a:r>
              <a:rPr lang="en-US" sz="1400" dirty="0" err="1">
                <a:latin typeface="Courier" pitchFamily="2" charset="0"/>
              </a:rPr>
              <a:t>thetaSH</a:t>
            </a:r>
            <a:r>
              <a:rPr lang="en-US" sz="1400" dirty="0">
                <a:latin typeface="Courier" pitchFamily="2" charset="0"/>
              </a:rPr>
              <a:t>)*</a:t>
            </a:r>
            <a:r>
              <a:rPr lang="en-US" sz="1400" dirty="0" err="1">
                <a:latin typeface="Courier" pitchFamily="2" charset="0"/>
              </a:rPr>
              <a:t>ukx</a:t>
            </a:r>
            <a:r>
              <a:rPr lang="en-US" sz="1400" dirty="0">
                <a:latin typeface="Courier" pitchFamily="2" charset="0"/>
              </a:rPr>
              <a:t>.*(</a:t>
            </a:r>
            <a:r>
              <a:rPr lang="en-US" sz="1400" dirty="0" err="1">
                <a:latin typeface="Courier" pitchFamily="2" charset="0"/>
              </a:rPr>
              <a:t>Esh</a:t>
            </a:r>
            <a:r>
              <a:rPr lang="en-US" sz="1400" dirty="0">
                <a:latin typeface="Courier" pitchFamily="2" charset="0"/>
              </a:rPr>
              <a:t>+(K1/2)) - 1i*(1/</a:t>
            </a:r>
            <a:r>
              <a:rPr lang="en-US" sz="1400" dirty="0" err="1">
                <a:latin typeface="Courier" pitchFamily="2" charset="0"/>
              </a:rPr>
              <a:t>vgSH</a:t>
            </a:r>
            <a:r>
              <a:rPr lang="en-US" sz="1400" dirty="0">
                <a:latin typeface="Courier" pitchFamily="2" charset="0"/>
              </a:rPr>
              <a:t>)*</a:t>
            </a:r>
            <a:r>
              <a:rPr lang="en-US" sz="1400" dirty="0" err="1">
                <a:latin typeface="Courier" pitchFamily="2" charset="0"/>
              </a:rPr>
              <a:t>uomega</a:t>
            </a:r>
            <a:r>
              <a:rPr lang="en-US" sz="1400" dirty="0">
                <a:latin typeface="Courier" pitchFamily="2" charset="0"/>
              </a:rPr>
              <a:t>.*(</a:t>
            </a:r>
            <a:r>
              <a:rPr lang="en-US" sz="1400" dirty="0" err="1">
                <a:latin typeface="Courier" pitchFamily="2" charset="0"/>
              </a:rPr>
              <a:t>Esh</a:t>
            </a:r>
            <a:r>
              <a:rPr lang="en-US" sz="1400" dirty="0">
                <a:latin typeface="Courier" pitchFamily="2" charset="0"/>
              </a:rPr>
              <a:t>+(K1/2))) ;</a:t>
            </a:r>
          </a:p>
          <a:p>
            <a:r>
              <a:rPr lang="en-US" sz="1400" dirty="0">
                <a:latin typeface="Courier" pitchFamily="2" charset="0"/>
              </a:rPr>
              <a:t>          K3=(</a:t>
            </a:r>
            <a:r>
              <a:rPr lang="en-US" sz="1400" dirty="0" err="1">
                <a:latin typeface="Courier" pitchFamily="2" charset="0"/>
              </a:rPr>
              <a:t>hk</a:t>
            </a:r>
            <a:r>
              <a:rPr lang="en-US" sz="1400" dirty="0">
                <a:latin typeface="Courier" pitchFamily="2" charset="0"/>
              </a:rPr>
              <a:t>/cos(</a:t>
            </a:r>
            <a:r>
              <a:rPr lang="en-US" sz="1400" dirty="0" err="1">
                <a:latin typeface="Courier" pitchFamily="2" charset="0"/>
              </a:rPr>
              <a:t>thetaSH</a:t>
            </a:r>
            <a:r>
              <a:rPr lang="en-US" sz="1400" dirty="0">
                <a:latin typeface="Courier" pitchFamily="2" charset="0"/>
              </a:rPr>
              <a:t>))*( J_NL*EpFourier2  - 1i*sin(</a:t>
            </a:r>
            <a:r>
              <a:rPr lang="en-US" sz="1400" dirty="0" err="1">
                <a:latin typeface="Courier" pitchFamily="2" charset="0"/>
              </a:rPr>
              <a:t>thetaSH</a:t>
            </a:r>
            <a:r>
              <a:rPr lang="en-US" sz="1400" dirty="0">
                <a:latin typeface="Courier" pitchFamily="2" charset="0"/>
              </a:rPr>
              <a:t>)*</a:t>
            </a:r>
            <a:r>
              <a:rPr lang="en-US" sz="1400" dirty="0" err="1">
                <a:latin typeface="Courier" pitchFamily="2" charset="0"/>
              </a:rPr>
              <a:t>ukx</a:t>
            </a:r>
            <a:r>
              <a:rPr lang="en-US" sz="1400" dirty="0">
                <a:latin typeface="Courier" pitchFamily="2" charset="0"/>
              </a:rPr>
              <a:t>.*(</a:t>
            </a:r>
            <a:r>
              <a:rPr lang="en-US" sz="1400" dirty="0" err="1">
                <a:latin typeface="Courier" pitchFamily="2" charset="0"/>
              </a:rPr>
              <a:t>Esh</a:t>
            </a:r>
            <a:r>
              <a:rPr lang="en-US" sz="1400" dirty="0">
                <a:latin typeface="Courier" pitchFamily="2" charset="0"/>
              </a:rPr>
              <a:t>+(K2/2)) - 1i*(1/</a:t>
            </a:r>
            <a:r>
              <a:rPr lang="en-US" sz="1400" dirty="0" err="1">
                <a:latin typeface="Courier" pitchFamily="2" charset="0"/>
              </a:rPr>
              <a:t>vgSH</a:t>
            </a:r>
            <a:r>
              <a:rPr lang="en-US" sz="1400" dirty="0">
                <a:latin typeface="Courier" pitchFamily="2" charset="0"/>
              </a:rPr>
              <a:t>)*</a:t>
            </a:r>
            <a:r>
              <a:rPr lang="en-US" sz="1400" dirty="0" err="1">
                <a:latin typeface="Courier" pitchFamily="2" charset="0"/>
              </a:rPr>
              <a:t>uomega</a:t>
            </a:r>
            <a:r>
              <a:rPr lang="en-US" sz="1400" dirty="0">
                <a:latin typeface="Courier" pitchFamily="2" charset="0"/>
              </a:rPr>
              <a:t>.*(</a:t>
            </a:r>
            <a:r>
              <a:rPr lang="en-US" sz="1400" dirty="0" err="1">
                <a:latin typeface="Courier" pitchFamily="2" charset="0"/>
              </a:rPr>
              <a:t>Esh</a:t>
            </a:r>
            <a:r>
              <a:rPr lang="en-US" sz="1400" dirty="0">
                <a:latin typeface="Courier" pitchFamily="2" charset="0"/>
              </a:rPr>
              <a:t>+(K2/2))) ;</a:t>
            </a:r>
          </a:p>
          <a:p>
            <a:r>
              <a:rPr lang="en-US" sz="1400" dirty="0">
                <a:latin typeface="Courier" pitchFamily="2" charset="0"/>
              </a:rPr>
              <a:t>          K4=(</a:t>
            </a:r>
            <a:r>
              <a:rPr lang="en-US" sz="1400" dirty="0" err="1">
                <a:latin typeface="Courier" pitchFamily="2" charset="0"/>
              </a:rPr>
              <a:t>hk</a:t>
            </a:r>
            <a:r>
              <a:rPr lang="en-US" sz="1400" dirty="0">
                <a:latin typeface="Courier" pitchFamily="2" charset="0"/>
              </a:rPr>
              <a:t>/cos(</a:t>
            </a:r>
            <a:r>
              <a:rPr lang="en-US" sz="1400" dirty="0" err="1">
                <a:latin typeface="Courier" pitchFamily="2" charset="0"/>
              </a:rPr>
              <a:t>thetaSH</a:t>
            </a:r>
            <a:r>
              <a:rPr lang="en-US" sz="1400" dirty="0">
                <a:latin typeface="Courier" pitchFamily="2" charset="0"/>
              </a:rPr>
              <a:t>))*( J_NL*EpFourier3  - 1i*sin(</a:t>
            </a:r>
            <a:r>
              <a:rPr lang="en-US" sz="1400" dirty="0" err="1">
                <a:latin typeface="Courier" pitchFamily="2" charset="0"/>
              </a:rPr>
              <a:t>thetaSH</a:t>
            </a:r>
            <a:r>
              <a:rPr lang="en-US" sz="1400" dirty="0">
                <a:latin typeface="Courier" pitchFamily="2" charset="0"/>
              </a:rPr>
              <a:t>)*</a:t>
            </a:r>
            <a:r>
              <a:rPr lang="en-US" sz="1400" dirty="0" err="1">
                <a:latin typeface="Courier" pitchFamily="2" charset="0"/>
              </a:rPr>
              <a:t>ukx</a:t>
            </a:r>
            <a:r>
              <a:rPr lang="en-US" sz="1400" dirty="0">
                <a:latin typeface="Courier" pitchFamily="2" charset="0"/>
              </a:rPr>
              <a:t>.*(</a:t>
            </a:r>
            <a:r>
              <a:rPr lang="en-US" sz="1400" dirty="0" err="1">
                <a:latin typeface="Courier" pitchFamily="2" charset="0"/>
              </a:rPr>
              <a:t>Esh</a:t>
            </a:r>
            <a:r>
              <a:rPr lang="en-US" sz="1400" dirty="0">
                <a:latin typeface="Courier" pitchFamily="2" charset="0"/>
              </a:rPr>
              <a:t>+(K3)) - 1i*(1/</a:t>
            </a:r>
            <a:r>
              <a:rPr lang="en-US" sz="1400" dirty="0" err="1">
                <a:latin typeface="Courier" pitchFamily="2" charset="0"/>
              </a:rPr>
              <a:t>vgSH</a:t>
            </a:r>
            <a:r>
              <a:rPr lang="en-US" sz="1400" dirty="0">
                <a:latin typeface="Courier" pitchFamily="2" charset="0"/>
              </a:rPr>
              <a:t>)*</a:t>
            </a:r>
            <a:r>
              <a:rPr lang="en-US" sz="1400" dirty="0" err="1">
                <a:latin typeface="Courier" pitchFamily="2" charset="0"/>
              </a:rPr>
              <a:t>uomega</a:t>
            </a:r>
            <a:r>
              <a:rPr lang="en-US" sz="1400" dirty="0">
                <a:latin typeface="Courier" pitchFamily="2" charset="0"/>
              </a:rPr>
              <a:t>.*(</a:t>
            </a:r>
            <a:r>
              <a:rPr lang="en-US" sz="1400" dirty="0" err="1">
                <a:latin typeface="Courier" pitchFamily="2" charset="0"/>
              </a:rPr>
              <a:t>Esh</a:t>
            </a:r>
            <a:r>
              <a:rPr lang="en-US" sz="1400" dirty="0">
                <a:latin typeface="Courier" pitchFamily="2" charset="0"/>
              </a:rPr>
              <a:t>+(K3))) ;</a:t>
            </a:r>
          </a:p>
          <a:p>
            <a:r>
              <a:rPr lang="en-US" sz="1400" dirty="0">
                <a:latin typeface="Courier" pitchFamily="2" charset="0"/>
              </a:rPr>
              <a:t>          </a:t>
            </a:r>
            <a:r>
              <a:rPr lang="en-US" sz="1400" dirty="0" err="1">
                <a:latin typeface="Courier" pitchFamily="2" charset="0"/>
              </a:rPr>
              <a:t>Esh</a:t>
            </a:r>
            <a:r>
              <a:rPr lang="en-US" sz="1400" dirty="0">
                <a:latin typeface="Courier" pitchFamily="2" charset="0"/>
              </a:rPr>
              <a:t>=</a:t>
            </a:r>
            <a:r>
              <a:rPr lang="en-US" sz="1400" dirty="0" err="1">
                <a:latin typeface="Courier" pitchFamily="2" charset="0"/>
              </a:rPr>
              <a:t>Esh</a:t>
            </a:r>
            <a:r>
              <a:rPr lang="en-US" sz="1400" dirty="0">
                <a:latin typeface="Courier" pitchFamily="2" charset="0"/>
              </a:rPr>
              <a:t>+(1/6)*(K1+2*K2+2*K3+K4) ;</a:t>
            </a:r>
            <a:endParaRPr lang="en-US" sz="1400" dirty="0">
              <a:effectLst/>
              <a:latin typeface="Courier" pitchFamily="2" charset="0"/>
            </a:endParaRPr>
          </a:p>
        </p:txBody>
      </p:sp>
      <p:sp>
        <p:nvSpPr>
          <p:cNvPr id="3" name="TextBox 2">
            <a:extLst>
              <a:ext uri="{FF2B5EF4-FFF2-40B4-BE49-F238E27FC236}">
                <a16:creationId xmlns:a16="http://schemas.microsoft.com/office/drawing/2014/main" id="{36E13C00-99D1-1442-A963-BBC6C4AFF563}"/>
              </a:ext>
            </a:extLst>
          </p:cNvPr>
          <p:cNvSpPr txBox="1"/>
          <p:nvPr/>
        </p:nvSpPr>
        <p:spPr>
          <a:xfrm>
            <a:off x="6336145" y="295564"/>
            <a:ext cx="5283200" cy="923330"/>
          </a:xfrm>
          <a:prstGeom prst="rect">
            <a:avLst/>
          </a:prstGeom>
          <a:noFill/>
        </p:spPr>
        <p:txBody>
          <a:bodyPr wrap="square" rtlCol="0">
            <a:spAutoFit/>
          </a:bodyPr>
          <a:lstStyle/>
          <a:p>
            <a:r>
              <a:rPr lang="en-US" dirty="0"/>
              <a:t>This shows the part of the code where the 4</a:t>
            </a:r>
            <a:r>
              <a:rPr lang="en-US" baseline="30000" dirty="0"/>
              <a:t>th</a:t>
            </a:r>
            <a:r>
              <a:rPr lang="en-US" dirty="0"/>
              <a:t> order Runge </a:t>
            </a:r>
            <a:r>
              <a:rPr lang="en-US" dirty="0" err="1"/>
              <a:t>Kutta</a:t>
            </a:r>
            <a:r>
              <a:rPr lang="en-US" dirty="0"/>
              <a:t> method is used to integrate over the modified current equation with S.V.E.A</a:t>
            </a:r>
          </a:p>
        </p:txBody>
      </p:sp>
      <p:sp>
        <p:nvSpPr>
          <p:cNvPr id="4" name="Frame 3">
            <a:extLst>
              <a:ext uri="{FF2B5EF4-FFF2-40B4-BE49-F238E27FC236}">
                <a16:creationId xmlns:a16="http://schemas.microsoft.com/office/drawing/2014/main" id="{362C148F-42AD-484F-84C8-47AB56FDF164}"/>
              </a:ext>
            </a:extLst>
          </p:cNvPr>
          <p:cNvSpPr/>
          <p:nvPr/>
        </p:nvSpPr>
        <p:spPr>
          <a:xfrm>
            <a:off x="3860800" y="4276438"/>
            <a:ext cx="1727200" cy="35098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39864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19F9D8-91A8-4C4A-B00D-5D34255C5D93}"/>
              </a:ext>
            </a:extLst>
          </p:cNvPr>
          <p:cNvSpPr txBox="1"/>
          <p:nvPr/>
        </p:nvSpPr>
        <p:spPr>
          <a:xfrm>
            <a:off x="1281875" y="1316512"/>
            <a:ext cx="10653814" cy="1754326"/>
          </a:xfrm>
          <a:prstGeom prst="rect">
            <a:avLst/>
          </a:prstGeom>
          <a:noFill/>
        </p:spPr>
        <p:txBody>
          <a:bodyPr wrap="none" rtlCol="0">
            <a:spAutoFit/>
          </a:bodyPr>
          <a:lstStyle/>
          <a:p>
            <a:r>
              <a:rPr lang="en-US" b="1" dirty="0"/>
              <a:t>A look at the forward scattering RCS:</a:t>
            </a:r>
          </a:p>
          <a:p>
            <a:r>
              <a:rPr lang="en-US" b="1" dirty="0"/>
              <a:t>(a) A combination of selecting the correct ROI and an IPM energy range between 2-3IPM2 </a:t>
            </a:r>
          </a:p>
          <a:p>
            <a:r>
              <a:rPr lang="en-US" b="1" dirty="0"/>
              <a:t>shows what could possibly be SH signal in the forward </a:t>
            </a:r>
            <a:r>
              <a:rPr lang="en-US" b="1" dirty="0" err="1"/>
              <a:t>direction.</a:t>
            </a:r>
            <a:r>
              <a:rPr lang="en-US" b="1" dirty="0" err="1">
                <a:solidFill>
                  <a:srgbClr val="FF0000"/>
                </a:solidFill>
              </a:rPr>
              <a:t>All</a:t>
            </a:r>
            <a:r>
              <a:rPr lang="en-US" b="1" dirty="0">
                <a:solidFill>
                  <a:srgbClr val="FF0000"/>
                </a:solidFill>
              </a:rPr>
              <a:t> histograms are from raw data</a:t>
            </a:r>
          </a:p>
          <a:p>
            <a:r>
              <a:rPr lang="en-US" b="1" dirty="0"/>
              <a:t>Couldn’t extract signal for Run 200 or the  113 Plane.</a:t>
            </a:r>
          </a:p>
          <a:p>
            <a:r>
              <a:rPr lang="en-US" b="1" dirty="0"/>
              <a:t>Signal roughly 3 pixels long  for most runs </a:t>
            </a:r>
          </a:p>
          <a:p>
            <a:endParaRPr lang="en-US" b="1" dirty="0"/>
          </a:p>
        </p:txBody>
      </p:sp>
      <p:sp>
        <p:nvSpPr>
          <p:cNvPr id="3" name="TextBox 2">
            <a:extLst>
              <a:ext uri="{FF2B5EF4-FFF2-40B4-BE49-F238E27FC236}">
                <a16:creationId xmlns:a16="http://schemas.microsoft.com/office/drawing/2014/main" id="{224AAE00-80F1-3F40-A411-458C9EA69B05}"/>
              </a:ext>
            </a:extLst>
          </p:cNvPr>
          <p:cNvSpPr txBox="1"/>
          <p:nvPr/>
        </p:nvSpPr>
        <p:spPr>
          <a:xfrm>
            <a:off x="1676400" y="3233057"/>
            <a:ext cx="1620700" cy="369332"/>
          </a:xfrm>
          <a:prstGeom prst="rect">
            <a:avLst/>
          </a:prstGeom>
          <a:noFill/>
        </p:spPr>
        <p:txBody>
          <a:bodyPr wrap="none" rtlCol="0">
            <a:spAutoFit/>
          </a:bodyPr>
          <a:lstStyle/>
          <a:p>
            <a:r>
              <a:rPr lang="en-US" dirty="0"/>
              <a:t>Run 168:[220]</a:t>
            </a:r>
          </a:p>
        </p:txBody>
      </p:sp>
      <p:pic>
        <p:nvPicPr>
          <p:cNvPr id="11" name="Picture 10">
            <a:extLst>
              <a:ext uri="{FF2B5EF4-FFF2-40B4-BE49-F238E27FC236}">
                <a16:creationId xmlns:a16="http://schemas.microsoft.com/office/drawing/2014/main" id="{5541017C-5E2D-FE42-AD83-7B63E25234C7}"/>
              </a:ext>
            </a:extLst>
          </p:cNvPr>
          <p:cNvPicPr>
            <a:picLocks noChangeAspect="1"/>
          </p:cNvPicPr>
          <p:nvPr/>
        </p:nvPicPr>
        <p:blipFill>
          <a:blip r:embed="rId2"/>
          <a:stretch>
            <a:fillRect/>
          </a:stretch>
        </p:blipFill>
        <p:spPr>
          <a:xfrm>
            <a:off x="1281874" y="3764608"/>
            <a:ext cx="4159555" cy="2924753"/>
          </a:xfrm>
          <a:prstGeom prst="rect">
            <a:avLst/>
          </a:prstGeom>
        </p:spPr>
      </p:pic>
      <p:pic>
        <p:nvPicPr>
          <p:cNvPr id="13" name="Picture 12">
            <a:extLst>
              <a:ext uri="{FF2B5EF4-FFF2-40B4-BE49-F238E27FC236}">
                <a16:creationId xmlns:a16="http://schemas.microsoft.com/office/drawing/2014/main" id="{89F55498-AC3E-A244-B8E0-376160C271B9}"/>
              </a:ext>
            </a:extLst>
          </p:cNvPr>
          <p:cNvPicPr>
            <a:picLocks noChangeAspect="1"/>
          </p:cNvPicPr>
          <p:nvPr/>
        </p:nvPicPr>
        <p:blipFill>
          <a:blip r:embed="rId3"/>
          <a:stretch>
            <a:fillRect/>
          </a:stretch>
        </p:blipFill>
        <p:spPr>
          <a:xfrm>
            <a:off x="6725586" y="3602389"/>
            <a:ext cx="4391929" cy="2905419"/>
          </a:xfrm>
          <a:prstGeom prst="rect">
            <a:avLst/>
          </a:prstGeom>
        </p:spPr>
      </p:pic>
    </p:spTree>
    <p:extLst>
      <p:ext uri="{BB962C8B-B14F-4D97-AF65-F5344CB8AC3E}">
        <p14:creationId xmlns:p14="http://schemas.microsoft.com/office/powerpoint/2010/main" val="2759689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5780C-071C-2E41-8BA6-48268495156D}"/>
              </a:ext>
            </a:extLst>
          </p:cNvPr>
          <p:cNvPicPr>
            <a:picLocks noChangeAspect="1"/>
          </p:cNvPicPr>
          <p:nvPr/>
        </p:nvPicPr>
        <p:blipFill>
          <a:blip r:embed="rId2"/>
          <a:stretch>
            <a:fillRect/>
          </a:stretch>
        </p:blipFill>
        <p:spPr>
          <a:xfrm>
            <a:off x="339776" y="299803"/>
            <a:ext cx="5371476" cy="3747541"/>
          </a:xfrm>
          <a:prstGeom prst="rect">
            <a:avLst/>
          </a:prstGeom>
        </p:spPr>
      </p:pic>
      <p:pic>
        <p:nvPicPr>
          <p:cNvPr id="4" name="Content Placeholder 4">
            <a:extLst>
              <a:ext uri="{FF2B5EF4-FFF2-40B4-BE49-F238E27FC236}">
                <a16:creationId xmlns:a16="http://schemas.microsoft.com/office/drawing/2014/main" id="{4911660D-A98B-B947-BFC3-0226BE4102CF}"/>
              </a:ext>
            </a:extLst>
          </p:cNvPr>
          <p:cNvPicPr>
            <a:picLocks noChangeAspect="1"/>
          </p:cNvPicPr>
          <p:nvPr/>
        </p:nvPicPr>
        <p:blipFill>
          <a:blip r:embed="rId3"/>
          <a:stretch>
            <a:fillRect/>
          </a:stretch>
        </p:blipFill>
        <p:spPr>
          <a:xfrm>
            <a:off x="7221301" y="299803"/>
            <a:ext cx="4545977" cy="3852472"/>
          </a:xfrm>
          <a:prstGeom prst="rect">
            <a:avLst/>
          </a:prstGeom>
        </p:spPr>
      </p:pic>
      <p:sp>
        <p:nvSpPr>
          <p:cNvPr id="5" name="TextBox 4">
            <a:extLst>
              <a:ext uri="{FF2B5EF4-FFF2-40B4-BE49-F238E27FC236}">
                <a16:creationId xmlns:a16="http://schemas.microsoft.com/office/drawing/2014/main" id="{26CC80AC-7D6F-4042-B9DA-2414A2FD14D2}"/>
              </a:ext>
            </a:extLst>
          </p:cNvPr>
          <p:cNvSpPr txBox="1"/>
          <p:nvPr/>
        </p:nvSpPr>
        <p:spPr>
          <a:xfrm>
            <a:off x="4302176" y="5261548"/>
            <a:ext cx="4721902" cy="646331"/>
          </a:xfrm>
          <a:prstGeom prst="rect">
            <a:avLst/>
          </a:prstGeom>
          <a:noFill/>
        </p:spPr>
        <p:txBody>
          <a:bodyPr wrap="square" rtlCol="0">
            <a:spAutoFit/>
          </a:bodyPr>
          <a:lstStyle/>
          <a:p>
            <a:r>
              <a:rPr lang="en-US" dirty="0"/>
              <a:t>Compare to 2</a:t>
            </a:r>
            <a:r>
              <a:rPr lang="en-US" baseline="30000" dirty="0"/>
              <a:t>nd</a:t>
            </a:r>
            <a:r>
              <a:rPr lang="en-US" dirty="0"/>
              <a:t> harmonic RC at 2*Bragg angle</a:t>
            </a:r>
          </a:p>
        </p:txBody>
      </p:sp>
    </p:spTree>
    <p:extLst>
      <p:ext uri="{BB962C8B-B14F-4D97-AF65-F5344CB8AC3E}">
        <p14:creationId xmlns:p14="http://schemas.microsoft.com/office/powerpoint/2010/main" val="5884217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BDC0CC-3F75-4D43-92DA-244009ACEC7C}"/>
              </a:ext>
            </a:extLst>
          </p:cNvPr>
          <p:cNvSpPr txBox="1"/>
          <p:nvPr/>
        </p:nvSpPr>
        <p:spPr>
          <a:xfrm>
            <a:off x="209862" y="764498"/>
            <a:ext cx="3568382" cy="369332"/>
          </a:xfrm>
          <a:prstGeom prst="rect">
            <a:avLst/>
          </a:prstGeom>
          <a:noFill/>
        </p:spPr>
        <p:txBody>
          <a:bodyPr wrap="square" rtlCol="0">
            <a:spAutoFit/>
          </a:bodyPr>
          <a:lstStyle/>
          <a:p>
            <a:r>
              <a:rPr lang="en-US" dirty="0"/>
              <a:t>Run 173 [111]</a:t>
            </a:r>
          </a:p>
        </p:txBody>
      </p:sp>
      <p:pic>
        <p:nvPicPr>
          <p:cNvPr id="4" name="Picture 3">
            <a:extLst>
              <a:ext uri="{FF2B5EF4-FFF2-40B4-BE49-F238E27FC236}">
                <a16:creationId xmlns:a16="http://schemas.microsoft.com/office/drawing/2014/main" id="{E7811D37-F427-A043-9418-64050983FB2D}"/>
              </a:ext>
            </a:extLst>
          </p:cNvPr>
          <p:cNvPicPr>
            <a:picLocks noChangeAspect="1"/>
          </p:cNvPicPr>
          <p:nvPr/>
        </p:nvPicPr>
        <p:blipFill>
          <a:blip r:embed="rId2"/>
          <a:stretch>
            <a:fillRect/>
          </a:stretch>
        </p:blipFill>
        <p:spPr>
          <a:xfrm>
            <a:off x="2385933" y="312920"/>
            <a:ext cx="4457075" cy="3151682"/>
          </a:xfrm>
          <a:prstGeom prst="rect">
            <a:avLst/>
          </a:prstGeom>
        </p:spPr>
      </p:pic>
      <p:pic>
        <p:nvPicPr>
          <p:cNvPr id="6" name="Picture 5">
            <a:extLst>
              <a:ext uri="{FF2B5EF4-FFF2-40B4-BE49-F238E27FC236}">
                <a16:creationId xmlns:a16="http://schemas.microsoft.com/office/drawing/2014/main" id="{F9AB9557-B390-A440-A709-0CB8EB83AAC1}"/>
              </a:ext>
            </a:extLst>
          </p:cNvPr>
          <p:cNvPicPr>
            <a:picLocks noChangeAspect="1"/>
          </p:cNvPicPr>
          <p:nvPr/>
        </p:nvPicPr>
        <p:blipFill>
          <a:blip r:embed="rId3"/>
          <a:stretch>
            <a:fillRect/>
          </a:stretch>
        </p:blipFill>
        <p:spPr>
          <a:xfrm>
            <a:off x="2385933" y="3706318"/>
            <a:ext cx="4007371" cy="3151682"/>
          </a:xfrm>
          <a:prstGeom prst="rect">
            <a:avLst/>
          </a:prstGeom>
        </p:spPr>
      </p:pic>
      <p:pic>
        <p:nvPicPr>
          <p:cNvPr id="8" name="Picture 7">
            <a:extLst>
              <a:ext uri="{FF2B5EF4-FFF2-40B4-BE49-F238E27FC236}">
                <a16:creationId xmlns:a16="http://schemas.microsoft.com/office/drawing/2014/main" id="{1B7F5C38-90B6-E44E-9656-83CB1103397C}"/>
              </a:ext>
            </a:extLst>
          </p:cNvPr>
          <p:cNvPicPr>
            <a:picLocks noChangeAspect="1"/>
          </p:cNvPicPr>
          <p:nvPr/>
        </p:nvPicPr>
        <p:blipFill>
          <a:blip r:embed="rId4"/>
          <a:stretch>
            <a:fillRect/>
          </a:stretch>
        </p:blipFill>
        <p:spPr>
          <a:xfrm>
            <a:off x="7310202" y="307298"/>
            <a:ext cx="4457075" cy="2743200"/>
          </a:xfrm>
          <a:prstGeom prst="rect">
            <a:avLst/>
          </a:prstGeom>
        </p:spPr>
      </p:pic>
      <p:sp>
        <p:nvSpPr>
          <p:cNvPr id="9" name="Left-Up Arrow 8">
            <a:extLst>
              <a:ext uri="{FF2B5EF4-FFF2-40B4-BE49-F238E27FC236}">
                <a16:creationId xmlns:a16="http://schemas.microsoft.com/office/drawing/2014/main" id="{4A854CE5-A562-4143-88C7-A1E0B2DFAE63}"/>
              </a:ext>
            </a:extLst>
          </p:cNvPr>
          <p:cNvSpPr/>
          <p:nvPr/>
        </p:nvSpPr>
        <p:spPr>
          <a:xfrm>
            <a:off x="8244590" y="1319134"/>
            <a:ext cx="149902" cy="719528"/>
          </a:xfrm>
          <a:prstGeom prst="leftUpArrow">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19A7395-66EE-2946-A50A-4D5B222FD26E}"/>
              </a:ext>
            </a:extLst>
          </p:cNvPr>
          <p:cNvSpPr txBox="1"/>
          <p:nvPr/>
        </p:nvSpPr>
        <p:spPr>
          <a:xfrm>
            <a:off x="209862" y="1888761"/>
            <a:ext cx="1528997" cy="1477328"/>
          </a:xfrm>
          <a:prstGeom prst="rect">
            <a:avLst/>
          </a:prstGeom>
          <a:noFill/>
          <a:ln>
            <a:solidFill>
              <a:schemeClr val="accent1">
                <a:lumMod val="20000"/>
                <a:lumOff val="80000"/>
              </a:schemeClr>
            </a:solidFill>
          </a:ln>
        </p:spPr>
        <p:txBody>
          <a:bodyPr wrap="square" rtlCol="0">
            <a:spAutoFit/>
          </a:bodyPr>
          <a:lstStyle/>
          <a:p>
            <a:r>
              <a:rPr lang="en-US" dirty="0"/>
              <a:t>Finally chose the smaller box(yellow) to get rid of pileup.</a:t>
            </a:r>
          </a:p>
        </p:txBody>
      </p:sp>
      <p:pic>
        <p:nvPicPr>
          <p:cNvPr id="11" name="Picture 10">
            <a:extLst>
              <a:ext uri="{FF2B5EF4-FFF2-40B4-BE49-F238E27FC236}">
                <a16:creationId xmlns:a16="http://schemas.microsoft.com/office/drawing/2014/main" id="{0DA89B12-1770-E749-A817-B5E9CEE82E41}"/>
              </a:ext>
            </a:extLst>
          </p:cNvPr>
          <p:cNvPicPr>
            <a:picLocks noChangeAspect="1"/>
          </p:cNvPicPr>
          <p:nvPr/>
        </p:nvPicPr>
        <p:blipFill>
          <a:blip r:embed="rId5"/>
          <a:stretch>
            <a:fillRect/>
          </a:stretch>
        </p:blipFill>
        <p:spPr>
          <a:xfrm>
            <a:off x="7392964" y="3706318"/>
            <a:ext cx="4291549" cy="2947441"/>
          </a:xfrm>
          <a:prstGeom prst="rect">
            <a:avLst/>
          </a:prstGeom>
        </p:spPr>
      </p:pic>
      <p:sp>
        <p:nvSpPr>
          <p:cNvPr id="3" name="Freeform 2">
            <a:extLst>
              <a:ext uri="{FF2B5EF4-FFF2-40B4-BE49-F238E27FC236}">
                <a16:creationId xmlns:a16="http://schemas.microsoft.com/office/drawing/2014/main" id="{FC0237D9-1969-E64C-BAFA-85FCA56D6BE2}"/>
              </a:ext>
            </a:extLst>
          </p:cNvPr>
          <p:cNvSpPr/>
          <p:nvPr/>
        </p:nvSpPr>
        <p:spPr>
          <a:xfrm>
            <a:off x="7933256" y="1125415"/>
            <a:ext cx="483913" cy="1078523"/>
          </a:xfrm>
          <a:custGeom>
            <a:avLst/>
            <a:gdLst>
              <a:gd name="connsiteX0" fmla="*/ 425298 w 483913"/>
              <a:gd name="connsiteY0" fmla="*/ 93785 h 1078523"/>
              <a:gd name="connsiteX1" fmla="*/ 261175 w 483913"/>
              <a:gd name="connsiteY1" fmla="*/ 23447 h 1078523"/>
              <a:gd name="connsiteX2" fmla="*/ 226006 w 483913"/>
              <a:gd name="connsiteY2" fmla="*/ 11723 h 1078523"/>
              <a:gd name="connsiteX3" fmla="*/ 190836 w 483913"/>
              <a:gd name="connsiteY3" fmla="*/ 0 h 1078523"/>
              <a:gd name="connsiteX4" fmla="*/ 132221 w 483913"/>
              <a:gd name="connsiteY4" fmla="*/ 35170 h 1078523"/>
              <a:gd name="connsiteX5" fmla="*/ 97052 w 483913"/>
              <a:gd name="connsiteY5" fmla="*/ 58616 h 1078523"/>
              <a:gd name="connsiteX6" fmla="*/ 26713 w 483913"/>
              <a:gd name="connsiteY6" fmla="*/ 128954 h 1078523"/>
              <a:gd name="connsiteX7" fmla="*/ 14990 w 483913"/>
              <a:gd name="connsiteY7" fmla="*/ 328247 h 1078523"/>
              <a:gd name="connsiteX8" fmla="*/ 38436 w 483913"/>
              <a:gd name="connsiteY8" fmla="*/ 398585 h 1078523"/>
              <a:gd name="connsiteX9" fmla="*/ 108775 w 483913"/>
              <a:gd name="connsiteY9" fmla="*/ 504093 h 1078523"/>
              <a:gd name="connsiteX10" fmla="*/ 132221 w 483913"/>
              <a:gd name="connsiteY10" fmla="*/ 539262 h 1078523"/>
              <a:gd name="connsiteX11" fmla="*/ 167390 w 483913"/>
              <a:gd name="connsiteY11" fmla="*/ 609600 h 1078523"/>
              <a:gd name="connsiteX12" fmla="*/ 190836 w 483913"/>
              <a:gd name="connsiteY12" fmla="*/ 973016 h 1078523"/>
              <a:gd name="connsiteX13" fmla="*/ 226006 w 483913"/>
              <a:gd name="connsiteY13" fmla="*/ 1031631 h 1078523"/>
              <a:gd name="connsiteX14" fmla="*/ 261175 w 483913"/>
              <a:gd name="connsiteY14" fmla="*/ 1055077 h 1078523"/>
              <a:gd name="connsiteX15" fmla="*/ 331513 w 483913"/>
              <a:gd name="connsiteY15" fmla="*/ 1078523 h 1078523"/>
              <a:gd name="connsiteX16" fmla="*/ 366682 w 483913"/>
              <a:gd name="connsiteY16" fmla="*/ 1043354 h 1078523"/>
              <a:gd name="connsiteX17" fmla="*/ 401852 w 483913"/>
              <a:gd name="connsiteY17" fmla="*/ 1019908 h 1078523"/>
              <a:gd name="connsiteX18" fmla="*/ 460467 w 483913"/>
              <a:gd name="connsiteY18" fmla="*/ 961293 h 1078523"/>
              <a:gd name="connsiteX19" fmla="*/ 483913 w 483913"/>
              <a:gd name="connsiteY19" fmla="*/ 879231 h 1078523"/>
              <a:gd name="connsiteX20" fmla="*/ 472190 w 483913"/>
              <a:gd name="connsiteY20" fmla="*/ 656493 h 1078523"/>
              <a:gd name="connsiteX21" fmla="*/ 448744 w 483913"/>
              <a:gd name="connsiteY21" fmla="*/ 433754 h 1078523"/>
              <a:gd name="connsiteX22" fmla="*/ 448744 w 483913"/>
              <a:gd name="connsiteY22" fmla="*/ 152400 h 1078523"/>
              <a:gd name="connsiteX23" fmla="*/ 378406 w 483913"/>
              <a:gd name="connsiteY23" fmla="*/ 117231 h 1078523"/>
              <a:gd name="connsiteX24" fmla="*/ 366682 w 483913"/>
              <a:gd name="connsiteY24" fmla="*/ 117231 h 10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913" h="1078523">
                <a:moveTo>
                  <a:pt x="425298" y="93785"/>
                </a:moveTo>
                <a:cubicBezTo>
                  <a:pt x="309400" y="35836"/>
                  <a:pt x="364677" y="57949"/>
                  <a:pt x="261175" y="23447"/>
                </a:cubicBezTo>
                <a:lnTo>
                  <a:pt x="226006" y="11723"/>
                </a:lnTo>
                <a:lnTo>
                  <a:pt x="190836" y="0"/>
                </a:lnTo>
                <a:cubicBezTo>
                  <a:pt x="129759" y="20359"/>
                  <a:pt x="178199" y="-1613"/>
                  <a:pt x="132221" y="35170"/>
                </a:cubicBezTo>
                <a:cubicBezTo>
                  <a:pt x="121219" y="43972"/>
                  <a:pt x="107583" y="49256"/>
                  <a:pt x="97052" y="58616"/>
                </a:cubicBezTo>
                <a:cubicBezTo>
                  <a:pt x="72269" y="80645"/>
                  <a:pt x="26713" y="128954"/>
                  <a:pt x="26713" y="128954"/>
                </a:cubicBezTo>
                <a:cubicBezTo>
                  <a:pt x="-5463" y="225482"/>
                  <a:pt x="-7562" y="200454"/>
                  <a:pt x="14990" y="328247"/>
                </a:cubicBezTo>
                <a:cubicBezTo>
                  <a:pt x="19285" y="352585"/>
                  <a:pt x="24727" y="378022"/>
                  <a:pt x="38436" y="398585"/>
                </a:cubicBezTo>
                <a:lnTo>
                  <a:pt x="108775" y="504093"/>
                </a:lnTo>
                <a:cubicBezTo>
                  <a:pt x="116590" y="515816"/>
                  <a:pt x="127766" y="525896"/>
                  <a:pt x="132221" y="539262"/>
                </a:cubicBezTo>
                <a:cubicBezTo>
                  <a:pt x="148399" y="587797"/>
                  <a:pt x="137089" y="564149"/>
                  <a:pt x="167390" y="609600"/>
                </a:cubicBezTo>
                <a:cubicBezTo>
                  <a:pt x="215107" y="752756"/>
                  <a:pt x="166508" y="595927"/>
                  <a:pt x="190836" y="973016"/>
                </a:cubicBezTo>
                <a:cubicBezTo>
                  <a:pt x="192624" y="1000731"/>
                  <a:pt x="205834" y="1015493"/>
                  <a:pt x="226006" y="1031631"/>
                </a:cubicBezTo>
                <a:cubicBezTo>
                  <a:pt x="237008" y="1040432"/>
                  <a:pt x="248300" y="1049355"/>
                  <a:pt x="261175" y="1055077"/>
                </a:cubicBezTo>
                <a:cubicBezTo>
                  <a:pt x="283759" y="1065114"/>
                  <a:pt x="331513" y="1078523"/>
                  <a:pt x="331513" y="1078523"/>
                </a:cubicBezTo>
                <a:cubicBezTo>
                  <a:pt x="343236" y="1066800"/>
                  <a:pt x="353946" y="1053967"/>
                  <a:pt x="366682" y="1043354"/>
                </a:cubicBezTo>
                <a:cubicBezTo>
                  <a:pt x="377506" y="1034334"/>
                  <a:pt x="391889" y="1029871"/>
                  <a:pt x="401852" y="1019908"/>
                </a:cubicBezTo>
                <a:cubicBezTo>
                  <a:pt x="480009" y="941752"/>
                  <a:pt x="366679" y="1023818"/>
                  <a:pt x="460467" y="961293"/>
                </a:cubicBezTo>
                <a:cubicBezTo>
                  <a:pt x="465995" y="944709"/>
                  <a:pt x="483913" y="893950"/>
                  <a:pt x="483913" y="879231"/>
                </a:cubicBezTo>
                <a:cubicBezTo>
                  <a:pt x="483913" y="804882"/>
                  <a:pt x="476977" y="730688"/>
                  <a:pt x="472190" y="656493"/>
                </a:cubicBezTo>
                <a:cubicBezTo>
                  <a:pt x="463944" y="528684"/>
                  <a:pt x="463732" y="538672"/>
                  <a:pt x="448744" y="433754"/>
                </a:cubicBezTo>
                <a:cubicBezTo>
                  <a:pt x="450909" y="399117"/>
                  <a:pt x="474032" y="215621"/>
                  <a:pt x="448744" y="152400"/>
                </a:cubicBezTo>
                <a:cubicBezTo>
                  <a:pt x="442377" y="136482"/>
                  <a:pt x="392663" y="120795"/>
                  <a:pt x="378406" y="117231"/>
                </a:cubicBezTo>
                <a:cubicBezTo>
                  <a:pt x="374615" y="116283"/>
                  <a:pt x="370590" y="117231"/>
                  <a:pt x="366682" y="1172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F13051E-BF64-F94E-8570-C038A6D8435B}"/>
              </a:ext>
            </a:extLst>
          </p:cNvPr>
          <p:cNvCxnSpPr>
            <a:stCxn id="10" idx="3"/>
          </p:cNvCxnSpPr>
          <p:nvPr/>
        </p:nvCxnSpPr>
        <p:spPr>
          <a:xfrm flipV="1">
            <a:off x="1738859" y="1594338"/>
            <a:ext cx="6194397" cy="103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85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2FF12-A2DF-6546-8E74-CD303DE1FA3F}"/>
              </a:ext>
            </a:extLst>
          </p:cNvPr>
          <p:cNvSpPr txBox="1"/>
          <p:nvPr/>
        </p:nvSpPr>
        <p:spPr>
          <a:xfrm>
            <a:off x="511629" y="566057"/>
            <a:ext cx="1620700" cy="646331"/>
          </a:xfrm>
          <a:prstGeom prst="rect">
            <a:avLst/>
          </a:prstGeom>
          <a:noFill/>
        </p:spPr>
        <p:txBody>
          <a:bodyPr wrap="none" rtlCol="0">
            <a:spAutoFit/>
          </a:bodyPr>
          <a:lstStyle/>
          <a:p>
            <a:r>
              <a:rPr lang="en-US" dirty="0"/>
              <a:t>Run 176[11-1]</a:t>
            </a:r>
          </a:p>
          <a:p>
            <a:endParaRPr lang="en-US" dirty="0"/>
          </a:p>
        </p:txBody>
      </p:sp>
      <p:pic>
        <p:nvPicPr>
          <p:cNvPr id="4" name="Picture 3">
            <a:extLst>
              <a:ext uri="{FF2B5EF4-FFF2-40B4-BE49-F238E27FC236}">
                <a16:creationId xmlns:a16="http://schemas.microsoft.com/office/drawing/2014/main" id="{E96BE9ED-F549-054C-BB36-1468515CB12F}"/>
              </a:ext>
            </a:extLst>
          </p:cNvPr>
          <p:cNvPicPr>
            <a:picLocks noChangeAspect="1"/>
          </p:cNvPicPr>
          <p:nvPr/>
        </p:nvPicPr>
        <p:blipFill>
          <a:blip r:embed="rId2"/>
          <a:stretch>
            <a:fillRect/>
          </a:stretch>
        </p:blipFill>
        <p:spPr>
          <a:xfrm>
            <a:off x="6770557" y="889222"/>
            <a:ext cx="4052341" cy="2743200"/>
          </a:xfrm>
          <a:prstGeom prst="rect">
            <a:avLst/>
          </a:prstGeom>
        </p:spPr>
      </p:pic>
      <p:pic>
        <p:nvPicPr>
          <p:cNvPr id="6" name="Picture 5">
            <a:extLst>
              <a:ext uri="{FF2B5EF4-FFF2-40B4-BE49-F238E27FC236}">
                <a16:creationId xmlns:a16="http://schemas.microsoft.com/office/drawing/2014/main" id="{0F464238-5EBC-2244-868E-FF668206FD77}"/>
              </a:ext>
            </a:extLst>
          </p:cNvPr>
          <p:cNvPicPr>
            <a:picLocks noChangeAspect="1"/>
          </p:cNvPicPr>
          <p:nvPr/>
        </p:nvPicPr>
        <p:blipFill>
          <a:blip r:embed="rId3"/>
          <a:stretch>
            <a:fillRect/>
          </a:stretch>
        </p:blipFill>
        <p:spPr>
          <a:xfrm>
            <a:off x="1958714" y="889222"/>
            <a:ext cx="3657600" cy="2743200"/>
          </a:xfrm>
          <a:prstGeom prst="rect">
            <a:avLst/>
          </a:prstGeom>
        </p:spPr>
      </p:pic>
      <p:sp>
        <p:nvSpPr>
          <p:cNvPr id="7" name="Freeform 6">
            <a:extLst>
              <a:ext uri="{FF2B5EF4-FFF2-40B4-BE49-F238E27FC236}">
                <a16:creationId xmlns:a16="http://schemas.microsoft.com/office/drawing/2014/main" id="{5D7A826D-AF9F-7E46-AAD7-6E050BC49CF2}"/>
              </a:ext>
            </a:extLst>
          </p:cNvPr>
          <p:cNvSpPr/>
          <p:nvPr/>
        </p:nvSpPr>
        <p:spPr>
          <a:xfrm>
            <a:off x="7240249" y="1843790"/>
            <a:ext cx="985365" cy="1379095"/>
          </a:xfrm>
          <a:custGeom>
            <a:avLst/>
            <a:gdLst>
              <a:gd name="connsiteX0" fmla="*/ 599607 w 985365"/>
              <a:gd name="connsiteY0" fmla="*/ 0 h 1379095"/>
              <a:gd name="connsiteX1" fmla="*/ 389744 w 985365"/>
              <a:gd name="connsiteY1" fmla="*/ 0 h 1379095"/>
              <a:gd name="connsiteX2" fmla="*/ 164892 w 985365"/>
              <a:gd name="connsiteY2" fmla="*/ 14990 h 1379095"/>
              <a:gd name="connsiteX3" fmla="*/ 119921 w 985365"/>
              <a:gd name="connsiteY3" fmla="*/ 29980 h 1379095"/>
              <a:gd name="connsiteX4" fmla="*/ 104931 w 985365"/>
              <a:gd name="connsiteY4" fmla="*/ 74951 h 1379095"/>
              <a:gd name="connsiteX5" fmla="*/ 74951 w 985365"/>
              <a:gd name="connsiteY5" fmla="*/ 119921 h 1379095"/>
              <a:gd name="connsiteX6" fmla="*/ 59961 w 985365"/>
              <a:gd name="connsiteY6" fmla="*/ 164892 h 1379095"/>
              <a:gd name="connsiteX7" fmla="*/ 29981 w 985365"/>
              <a:gd name="connsiteY7" fmla="*/ 299803 h 1379095"/>
              <a:gd name="connsiteX8" fmla="*/ 14990 w 985365"/>
              <a:gd name="connsiteY8" fmla="*/ 404735 h 1379095"/>
              <a:gd name="connsiteX9" fmla="*/ 0 w 985365"/>
              <a:gd name="connsiteY9" fmla="*/ 494676 h 1379095"/>
              <a:gd name="connsiteX10" fmla="*/ 14990 w 985365"/>
              <a:gd name="connsiteY10" fmla="*/ 974361 h 1379095"/>
              <a:gd name="connsiteX11" fmla="*/ 29981 w 985365"/>
              <a:gd name="connsiteY11" fmla="*/ 1019331 h 1379095"/>
              <a:gd name="connsiteX12" fmla="*/ 134912 w 985365"/>
              <a:gd name="connsiteY12" fmla="*/ 1154243 h 1379095"/>
              <a:gd name="connsiteX13" fmla="*/ 269823 w 985365"/>
              <a:gd name="connsiteY13" fmla="*/ 1259174 h 1379095"/>
              <a:gd name="connsiteX14" fmla="*/ 374754 w 985365"/>
              <a:gd name="connsiteY14" fmla="*/ 1334125 h 1379095"/>
              <a:gd name="connsiteX15" fmla="*/ 479685 w 985365"/>
              <a:gd name="connsiteY15" fmla="*/ 1379095 h 1379095"/>
              <a:gd name="connsiteX16" fmla="*/ 629587 w 985365"/>
              <a:gd name="connsiteY16" fmla="*/ 1364105 h 1379095"/>
              <a:gd name="connsiteX17" fmla="*/ 674558 w 985365"/>
              <a:gd name="connsiteY17" fmla="*/ 1349115 h 1379095"/>
              <a:gd name="connsiteX18" fmla="*/ 749508 w 985365"/>
              <a:gd name="connsiteY18" fmla="*/ 1259174 h 1379095"/>
              <a:gd name="connsiteX19" fmla="*/ 779489 w 985365"/>
              <a:gd name="connsiteY19" fmla="*/ 1229194 h 1379095"/>
              <a:gd name="connsiteX20" fmla="*/ 869430 w 985365"/>
              <a:gd name="connsiteY20" fmla="*/ 1079292 h 1379095"/>
              <a:gd name="connsiteX21" fmla="*/ 899410 w 985365"/>
              <a:gd name="connsiteY21" fmla="*/ 1034321 h 1379095"/>
              <a:gd name="connsiteX22" fmla="*/ 944381 w 985365"/>
              <a:gd name="connsiteY22" fmla="*/ 944380 h 1379095"/>
              <a:gd name="connsiteX23" fmla="*/ 959371 w 985365"/>
              <a:gd name="connsiteY23" fmla="*/ 554636 h 1379095"/>
              <a:gd name="connsiteX24" fmla="*/ 929390 w 985365"/>
              <a:gd name="connsiteY24" fmla="*/ 464695 h 1379095"/>
              <a:gd name="connsiteX25" fmla="*/ 869430 w 985365"/>
              <a:gd name="connsiteY25" fmla="*/ 389744 h 1379095"/>
              <a:gd name="connsiteX26" fmla="*/ 794479 w 985365"/>
              <a:gd name="connsiteY26" fmla="*/ 299803 h 1379095"/>
              <a:gd name="connsiteX27" fmla="*/ 749508 w 985365"/>
              <a:gd name="connsiteY27" fmla="*/ 269823 h 1379095"/>
              <a:gd name="connsiteX28" fmla="*/ 704538 w 985365"/>
              <a:gd name="connsiteY28" fmla="*/ 224853 h 1379095"/>
              <a:gd name="connsiteX29" fmla="*/ 614597 w 985365"/>
              <a:gd name="connsiteY29" fmla="*/ 194872 h 1379095"/>
              <a:gd name="connsiteX30" fmla="*/ 524656 w 985365"/>
              <a:gd name="connsiteY30" fmla="*/ 134912 h 1379095"/>
              <a:gd name="connsiteX31" fmla="*/ 479685 w 985365"/>
              <a:gd name="connsiteY31" fmla="*/ 104931 h 1379095"/>
              <a:gd name="connsiteX32" fmla="*/ 419725 w 985365"/>
              <a:gd name="connsiteY32" fmla="*/ 29980 h 1379095"/>
              <a:gd name="connsiteX33" fmla="*/ 389744 w 985365"/>
              <a:gd name="connsiteY33" fmla="*/ 14990 h 1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85365" h="1379095">
                <a:moveTo>
                  <a:pt x="599607" y="0"/>
                </a:moveTo>
                <a:cubicBezTo>
                  <a:pt x="319792" y="39973"/>
                  <a:pt x="669561" y="0"/>
                  <a:pt x="389744" y="0"/>
                </a:cubicBezTo>
                <a:cubicBezTo>
                  <a:pt x="314627" y="0"/>
                  <a:pt x="239843" y="9993"/>
                  <a:pt x="164892" y="14990"/>
                </a:cubicBezTo>
                <a:cubicBezTo>
                  <a:pt x="149902" y="19987"/>
                  <a:pt x="131094" y="18807"/>
                  <a:pt x="119921" y="29980"/>
                </a:cubicBezTo>
                <a:cubicBezTo>
                  <a:pt x="108748" y="41153"/>
                  <a:pt x="111997" y="60818"/>
                  <a:pt x="104931" y="74951"/>
                </a:cubicBezTo>
                <a:cubicBezTo>
                  <a:pt x="96874" y="91065"/>
                  <a:pt x="84944" y="104931"/>
                  <a:pt x="74951" y="119921"/>
                </a:cubicBezTo>
                <a:cubicBezTo>
                  <a:pt x="69954" y="134911"/>
                  <a:pt x="64302" y="149699"/>
                  <a:pt x="59961" y="164892"/>
                </a:cubicBezTo>
                <a:cubicBezTo>
                  <a:pt x="49181" y="202623"/>
                  <a:pt x="36163" y="262710"/>
                  <a:pt x="29981" y="299803"/>
                </a:cubicBezTo>
                <a:cubicBezTo>
                  <a:pt x="24172" y="334655"/>
                  <a:pt x="20363" y="369813"/>
                  <a:pt x="14990" y="404735"/>
                </a:cubicBezTo>
                <a:cubicBezTo>
                  <a:pt x="10368" y="434775"/>
                  <a:pt x="4997" y="464696"/>
                  <a:pt x="0" y="494676"/>
                </a:cubicBezTo>
                <a:cubicBezTo>
                  <a:pt x="4997" y="654571"/>
                  <a:pt x="5863" y="814649"/>
                  <a:pt x="14990" y="974361"/>
                </a:cubicBezTo>
                <a:cubicBezTo>
                  <a:pt x="15891" y="990136"/>
                  <a:pt x="23757" y="1004808"/>
                  <a:pt x="29981" y="1019331"/>
                </a:cubicBezTo>
                <a:cubicBezTo>
                  <a:pt x="64319" y="1099451"/>
                  <a:pt x="62253" y="1081584"/>
                  <a:pt x="134912" y="1154243"/>
                </a:cubicBezTo>
                <a:cubicBezTo>
                  <a:pt x="226453" y="1245784"/>
                  <a:pt x="126392" y="1151603"/>
                  <a:pt x="269823" y="1259174"/>
                </a:cubicBezTo>
                <a:cubicBezTo>
                  <a:pt x="295549" y="1278468"/>
                  <a:pt x="344077" y="1316595"/>
                  <a:pt x="374754" y="1334125"/>
                </a:cubicBezTo>
                <a:cubicBezTo>
                  <a:pt x="426616" y="1363761"/>
                  <a:pt x="429236" y="1362279"/>
                  <a:pt x="479685" y="1379095"/>
                </a:cubicBezTo>
                <a:cubicBezTo>
                  <a:pt x="529652" y="1374098"/>
                  <a:pt x="579954" y="1371741"/>
                  <a:pt x="629587" y="1364105"/>
                </a:cubicBezTo>
                <a:cubicBezTo>
                  <a:pt x="645204" y="1361702"/>
                  <a:pt x="661411" y="1357880"/>
                  <a:pt x="674558" y="1349115"/>
                </a:cubicBezTo>
                <a:cubicBezTo>
                  <a:pt x="720339" y="1318594"/>
                  <a:pt x="717905" y="1298677"/>
                  <a:pt x="749508" y="1259174"/>
                </a:cubicBezTo>
                <a:cubicBezTo>
                  <a:pt x="758337" y="1248138"/>
                  <a:pt x="771009" y="1240500"/>
                  <a:pt x="779489" y="1229194"/>
                </a:cubicBezTo>
                <a:cubicBezTo>
                  <a:pt x="867487" y="1111864"/>
                  <a:pt x="813634" y="1176936"/>
                  <a:pt x="869430" y="1079292"/>
                </a:cubicBezTo>
                <a:cubicBezTo>
                  <a:pt x="878368" y="1063650"/>
                  <a:pt x="891353" y="1050435"/>
                  <a:pt x="899410" y="1034321"/>
                </a:cubicBezTo>
                <a:cubicBezTo>
                  <a:pt x="961468" y="910205"/>
                  <a:pt x="858465" y="1073253"/>
                  <a:pt x="944381" y="944380"/>
                </a:cubicBezTo>
                <a:cubicBezTo>
                  <a:pt x="1000919" y="774765"/>
                  <a:pt x="992034" y="837716"/>
                  <a:pt x="959371" y="554636"/>
                </a:cubicBezTo>
                <a:cubicBezTo>
                  <a:pt x="955749" y="523242"/>
                  <a:pt x="946920" y="490990"/>
                  <a:pt x="929390" y="464695"/>
                </a:cubicBezTo>
                <a:cubicBezTo>
                  <a:pt x="837124" y="326297"/>
                  <a:pt x="954861" y="496532"/>
                  <a:pt x="869430" y="389744"/>
                </a:cubicBezTo>
                <a:cubicBezTo>
                  <a:pt x="822269" y="330793"/>
                  <a:pt x="858566" y="353209"/>
                  <a:pt x="794479" y="299803"/>
                </a:cubicBezTo>
                <a:cubicBezTo>
                  <a:pt x="780639" y="288269"/>
                  <a:pt x="763348" y="281356"/>
                  <a:pt x="749508" y="269823"/>
                </a:cubicBezTo>
                <a:cubicBezTo>
                  <a:pt x="733222" y="256252"/>
                  <a:pt x="723069" y="235148"/>
                  <a:pt x="704538" y="224853"/>
                </a:cubicBezTo>
                <a:cubicBezTo>
                  <a:pt x="676913" y="209506"/>
                  <a:pt x="640892" y="212402"/>
                  <a:pt x="614597" y="194872"/>
                </a:cubicBezTo>
                <a:lnTo>
                  <a:pt x="524656" y="134912"/>
                </a:lnTo>
                <a:lnTo>
                  <a:pt x="479685" y="104931"/>
                </a:lnTo>
                <a:cubicBezTo>
                  <a:pt x="460019" y="75433"/>
                  <a:pt x="448202" y="51338"/>
                  <a:pt x="419725" y="29980"/>
                </a:cubicBezTo>
                <a:cubicBezTo>
                  <a:pt x="410786" y="23276"/>
                  <a:pt x="399738" y="19987"/>
                  <a:pt x="389744" y="14990"/>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5324F632-77DF-F54D-B226-DA520A86F35E}"/>
              </a:ext>
            </a:extLst>
          </p:cNvPr>
          <p:cNvPicPr>
            <a:picLocks noChangeAspect="1"/>
          </p:cNvPicPr>
          <p:nvPr/>
        </p:nvPicPr>
        <p:blipFill>
          <a:blip r:embed="rId4"/>
          <a:stretch>
            <a:fillRect/>
          </a:stretch>
        </p:blipFill>
        <p:spPr>
          <a:xfrm>
            <a:off x="1958714" y="3955587"/>
            <a:ext cx="3657600" cy="2743200"/>
          </a:xfrm>
          <a:prstGeom prst="rect">
            <a:avLst/>
          </a:prstGeom>
        </p:spPr>
      </p:pic>
      <p:pic>
        <p:nvPicPr>
          <p:cNvPr id="11" name="Picture 10">
            <a:extLst>
              <a:ext uri="{FF2B5EF4-FFF2-40B4-BE49-F238E27FC236}">
                <a16:creationId xmlns:a16="http://schemas.microsoft.com/office/drawing/2014/main" id="{8AE1CA3C-23EC-5043-A2CD-C29F4E79B6DF}"/>
              </a:ext>
            </a:extLst>
          </p:cNvPr>
          <p:cNvPicPr>
            <a:picLocks noChangeAspect="1"/>
          </p:cNvPicPr>
          <p:nvPr/>
        </p:nvPicPr>
        <p:blipFill>
          <a:blip r:embed="rId5"/>
          <a:stretch>
            <a:fillRect/>
          </a:stretch>
        </p:blipFill>
        <p:spPr>
          <a:xfrm>
            <a:off x="6967927" y="3955587"/>
            <a:ext cx="3657600" cy="2743200"/>
          </a:xfrm>
          <a:prstGeom prst="rect">
            <a:avLst/>
          </a:prstGeom>
        </p:spPr>
      </p:pic>
    </p:spTree>
    <p:extLst>
      <p:ext uri="{BB962C8B-B14F-4D97-AF65-F5344CB8AC3E}">
        <p14:creationId xmlns:p14="http://schemas.microsoft.com/office/powerpoint/2010/main" val="2756294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E289B-1112-6445-A73C-3946E9661973}"/>
              </a:ext>
            </a:extLst>
          </p:cNvPr>
          <p:cNvSpPr txBox="1"/>
          <p:nvPr/>
        </p:nvSpPr>
        <p:spPr>
          <a:xfrm>
            <a:off x="384748" y="479685"/>
            <a:ext cx="1440050" cy="369332"/>
          </a:xfrm>
          <a:prstGeom prst="rect">
            <a:avLst/>
          </a:prstGeom>
          <a:noFill/>
        </p:spPr>
        <p:txBody>
          <a:bodyPr wrap="square" rtlCol="0">
            <a:spAutoFit/>
          </a:bodyPr>
          <a:lstStyle/>
          <a:p>
            <a:r>
              <a:rPr lang="en-US" dirty="0"/>
              <a:t>Run 192 </a:t>
            </a:r>
          </a:p>
        </p:txBody>
      </p:sp>
      <p:pic>
        <p:nvPicPr>
          <p:cNvPr id="4" name="Picture 3">
            <a:extLst>
              <a:ext uri="{FF2B5EF4-FFF2-40B4-BE49-F238E27FC236}">
                <a16:creationId xmlns:a16="http://schemas.microsoft.com/office/drawing/2014/main" id="{ED56FF1B-7A72-E548-B227-DB1A06F99C5B}"/>
              </a:ext>
            </a:extLst>
          </p:cNvPr>
          <p:cNvPicPr>
            <a:picLocks noChangeAspect="1"/>
          </p:cNvPicPr>
          <p:nvPr/>
        </p:nvPicPr>
        <p:blipFill>
          <a:blip r:embed="rId2"/>
          <a:stretch>
            <a:fillRect/>
          </a:stretch>
        </p:blipFill>
        <p:spPr>
          <a:xfrm>
            <a:off x="1449048" y="61714"/>
            <a:ext cx="3917430" cy="2926829"/>
          </a:xfrm>
          <a:prstGeom prst="rect">
            <a:avLst/>
          </a:prstGeom>
        </p:spPr>
      </p:pic>
      <p:sp>
        <p:nvSpPr>
          <p:cNvPr id="5" name="TextBox 4">
            <a:extLst>
              <a:ext uri="{FF2B5EF4-FFF2-40B4-BE49-F238E27FC236}">
                <a16:creationId xmlns:a16="http://schemas.microsoft.com/office/drawing/2014/main" id="{7A3CB919-D32B-EF48-9145-7D6D1393B432}"/>
              </a:ext>
            </a:extLst>
          </p:cNvPr>
          <p:cNvSpPr txBox="1"/>
          <p:nvPr/>
        </p:nvSpPr>
        <p:spPr>
          <a:xfrm>
            <a:off x="385742" y="1316862"/>
            <a:ext cx="903413" cy="2585323"/>
          </a:xfrm>
          <a:prstGeom prst="rect">
            <a:avLst/>
          </a:prstGeom>
          <a:noFill/>
        </p:spPr>
        <p:txBody>
          <a:bodyPr wrap="square" rtlCol="0">
            <a:spAutoFit/>
          </a:bodyPr>
          <a:lstStyle/>
          <a:p>
            <a:r>
              <a:rPr lang="en-US" dirty="0"/>
              <a:t>2d hit map and </a:t>
            </a:r>
            <a:r>
              <a:rPr lang="en-US" dirty="0" err="1"/>
              <a:t>Adu</a:t>
            </a:r>
            <a:r>
              <a:rPr lang="en-US" dirty="0"/>
              <a:t> histogram similar to Run 173</a:t>
            </a:r>
          </a:p>
        </p:txBody>
      </p:sp>
      <p:sp>
        <p:nvSpPr>
          <p:cNvPr id="6" name="TextBox 5">
            <a:extLst>
              <a:ext uri="{FF2B5EF4-FFF2-40B4-BE49-F238E27FC236}">
                <a16:creationId xmlns:a16="http://schemas.microsoft.com/office/drawing/2014/main" id="{C11B0A47-0993-D342-A809-8BAF70158FE1}"/>
              </a:ext>
            </a:extLst>
          </p:cNvPr>
          <p:cNvSpPr txBox="1"/>
          <p:nvPr/>
        </p:nvSpPr>
        <p:spPr>
          <a:xfrm rot="16200000">
            <a:off x="179883" y="4422098"/>
            <a:ext cx="899905" cy="646331"/>
          </a:xfrm>
          <a:prstGeom prst="rect">
            <a:avLst/>
          </a:prstGeom>
          <a:noFill/>
        </p:spPr>
        <p:txBody>
          <a:bodyPr wrap="square" rtlCol="0">
            <a:spAutoFit/>
          </a:bodyPr>
          <a:lstStyle/>
          <a:p>
            <a:r>
              <a:rPr lang="en-US" dirty="0"/>
              <a:t>Run 204</a:t>
            </a:r>
          </a:p>
        </p:txBody>
      </p:sp>
      <p:pic>
        <p:nvPicPr>
          <p:cNvPr id="8" name="Picture 7">
            <a:extLst>
              <a:ext uri="{FF2B5EF4-FFF2-40B4-BE49-F238E27FC236}">
                <a16:creationId xmlns:a16="http://schemas.microsoft.com/office/drawing/2014/main" id="{0258ECD7-FC18-EA44-8F0A-5DD15BF8D61D}"/>
              </a:ext>
            </a:extLst>
          </p:cNvPr>
          <p:cNvPicPr>
            <a:picLocks noChangeAspect="1"/>
          </p:cNvPicPr>
          <p:nvPr/>
        </p:nvPicPr>
        <p:blipFill>
          <a:blip r:embed="rId3"/>
          <a:stretch>
            <a:fillRect/>
          </a:stretch>
        </p:blipFill>
        <p:spPr>
          <a:xfrm>
            <a:off x="1079788" y="3631367"/>
            <a:ext cx="3657600" cy="2743200"/>
          </a:xfrm>
          <a:prstGeom prst="rect">
            <a:avLst/>
          </a:prstGeom>
        </p:spPr>
      </p:pic>
      <p:pic>
        <p:nvPicPr>
          <p:cNvPr id="10" name="Picture 9">
            <a:extLst>
              <a:ext uri="{FF2B5EF4-FFF2-40B4-BE49-F238E27FC236}">
                <a16:creationId xmlns:a16="http://schemas.microsoft.com/office/drawing/2014/main" id="{F5D0C3D5-C8B5-7148-9439-F75F82B80F72}"/>
              </a:ext>
            </a:extLst>
          </p:cNvPr>
          <p:cNvPicPr>
            <a:picLocks noChangeAspect="1"/>
          </p:cNvPicPr>
          <p:nvPr/>
        </p:nvPicPr>
        <p:blipFill>
          <a:blip r:embed="rId4"/>
          <a:stretch>
            <a:fillRect/>
          </a:stretch>
        </p:blipFill>
        <p:spPr>
          <a:xfrm>
            <a:off x="4797346" y="3631367"/>
            <a:ext cx="3665097" cy="2743200"/>
          </a:xfrm>
          <a:prstGeom prst="rect">
            <a:avLst/>
          </a:prstGeom>
        </p:spPr>
      </p:pic>
      <p:pic>
        <p:nvPicPr>
          <p:cNvPr id="11" name="Picture 10">
            <a:extLst>
              <a:ext uri="{FF2B5EF4-FFF2-40B4-BE49-F238E27FC236}">
                <a16:creationId xmlns:a16="http://schemas.microsoft.com/office/drawing/2014/main" id="{5F201CFB-B803-E84C-B78F-BF8196F4C9ED}"/>
              </a:ext>
            </a:extLst>
          </p:cNvPr>
          <p:cNvPicPr>
            <a:picLocks noChangeAspect="1"/>
          </p:cNvPicPr>
          <p:nvPr/>
        </p:nvPicPr>
        <p:blipFill>
          <a:blip r:embed="rId5"/>
          <a:stretch>
            <a:fillRect/>
          </a:stretch>
        </p:blipFill>
        <p:spPr>
          <a:xfrm>
            <a:off x="6430778" y="153528"/>
            <a:ext cx="3657600" cy="2743200"/>
          </a:xfrm>
          <a:prstGeom prst="rect">
            <a:avLst/>
          </a:prstGeom>
        </p:spPr>
      </p:pic>
      <p:pic>
        <p:nvPicPr>
          <p:cNvPr id="12" name="Picture 11">
            <a:extLst>
              <a:ext uri="{FF2B5EF4-FFF2-40B4-BE49-F238E27FC236}">
                <a16:creationId xmlns:a16="http://schemas.microsoft.com/office/drawing/2014/main" id="{FDACAE4C-35C6-4C46-A48D-5B27CE66D39A}"/>
              </a:ext>
            </a:extLst>
          </p:cNvPr>
          <p:cNvPicPr>
            <a:picLocks noChangeAspect="1"/>
          </p:cNvPicPr>
          <p:nvPr/>
        </p:nvPicPr>
        <p:blipFill>
          <a:blip r:embed="rId6"/>
          <a:stretch>
            <a:fillRect/>
          </a:stretch>
        </p:blipFill>
        <p:spPr>
          <a:xfrm>
            <a:off x="8635833" y="3539552"/>
            <a:ext cx="3657600" cy="2743200"/>
          </a:xfrm>
          <a:prstGeom prst="rect">
            <a:avLst/>
          </a:prstGeom>
        </p:spPr>
      </p:pic>
    </p:spTree>
    <p:extLst>
      <p:ext uri="{BB962C8B-B14F-4D97-AF65-F5344CB8AC3E}">
        <p14:creationId xmlns:p14="http://schemas.microsoft.com/office/powerpoint/2010/main" val="278253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8724-1AB1-AB41-B9D2-2ABBBE5F583A}"/>
              </a:ext>
            </a:extLst>
          </p:cNvPr>
          <p:cNvSpPr>
            <a:spLocks noGrp="1"/>
          </p:cNvSpPr>
          <p:nvPr>
            <p:ph type="title"/>
          </p:nvPr>
        </p:nvSpPr>
        <p:spPr>
          <a:xfrm>
            <a:off x="6990331" y="731886"/>
            <a:ext cx="1430706" cy="466444"/>
          </a:xfrm>
        </p:spPr>
        <p:txBody>
          <a:bodyPr>
            <a:normAutofit fontScale="90000"/>
          </a:bodyPr>
          <a:lstStyle/>
          <a:p>
            <a:endParaRPr lang="en-US" dirty="0"/>
          </a:p>
        </p:txBody>
      </p:sp>
      <p:pic>
        <p:nvPicPr>
          <p:cNvPr id="9" name="Content Placeholder 8">
            <a:extLst>
              <a:ext uri="{FF2B5EF4-FFF2-40B4-BE49-F238E27FC236}">
                <a16:creationId xmlns:a16="http://schemas.microsoft.com/office/drawing/2014/main" id="{3D34A6FF-DFC2-C14F-AEBC-4A37D3857C42}"/>
              </a:ext>
            </a:extLst>
          </p:cNvPr>
          <p:cNvPicPr>
            <a:picLocks noGrp="1" noChangeAspect="1"/>
          </p:cNvPicPr>
          <p:nvPr>
            <p:ph idx="1"/>
          </p:nvPr>
        </p:nvPicPr>
        <p:blipFill>
          <a:blip r:embed="rId2"/>
          <a:stretch>
            <a:fillRect/>
          </a:stretch>
        </p:blipFill>
        <p:spPr>
          <a:xfrm>
            <a:off x="107457" y="406636"/>
            <a:ext cx="3896132" cy="2743200"/>
          </a:xfrm>
        </p:spPr>
      </p:pic>
      <p:pic>
        <p:nvPicPr>
          <p:cNvPr id="2052" name="Picture 4" descr="https://lh3.googleusercontent.com/bdcu6bZlOIHDCF97tuhlfzown57PTlT-n1jEUy2w89hqON3s4UaDPKEzX1f8i1wpIKvZRaQ2iUb9AYI4sLh6kx7bwpmJeRTVyy1QOPQABfy_CuC2o1tftaSZa6Qjbk7cQZqw">
            <a:extLst>
              <a:ext uri="{FF2B5EF4-FFF2-40B4-BE49-F238E27FC236}">
                <a16:creationId xmlns:a16="http://schemas.microsoft.com/office/drawing/2014/main" id="{F7EB6460-AEAB-234B-9A60-910362516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550" y="531340"/>
            <a:ext cx="3206487" cy="26184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945E50-8E6D-3D49-9685-C66CA786441C}"/>
              </a:ext>
            </a:extLst>
          </p:cNvPr>
          <p:cNvSpPr txBox="1"/>
          <p:nvPr/>
        </p:nvSpPr>
        <p:spPr>
          <a:xfrm>
            <a:off x="1322173" y="3632886"/>
            <a:ext cx="5530681" cy="369332"/>
          </a:xfrm>
          <a:prstGeom prst="rect">
            <a:avLst/>
          </a:prstGeom>
          <a:noFill/>
        </p:spPr>
        <p:txBody>
          <a:bodyPr wrap="none" rtlCol="0">
            <a:spAutoFit/>
          </a:bodyPr>
          <a:lstStyle/>
          <a:p>
            <a:r>
              <a:rPr lang="en-US" dirty="0"/>
              <a:t>Small difference in my error bars (red) vs his(blue).</a:t>
            </a:r>
          </a:p>
        </p:txBody>
      </p:sp>
      <p:pic>
        <p:nvPicPr>
          <p:cNvPr id="12" name="Picture 11">
            <a:extLst>
              <a:ext uri="{FF2B5EF4-FFF2-40B4-BE49-F238E27FC236}">
                <a16:creationId xmlns:a16="http://schemas.microsoft.com/office/drawing/2014/main" id="{ED37A74D-0649-0F4A-9DF3-F774AF008706}"/>
              </a:ext>
            </a:extLst>
          </p:cNvPr>
          <p:cNvPicPr>
            <a:picLocks noChangeAspect="1"/>
          </p:cNvPicPr>
          <p:nvPr/>
        </p:nvPicPr>
        <p:blipFill>
          <a:blip r:embed="rId4"/>
          <a:stretch>
            <a:fillRect/>
          </a:stretch>
        </p:blipFill>
        <p:spPr>
          <a:xfrm>
            <a:off x="317682" y="4002218"/>
            <a:ext cx="3933042" cy="2855782"/>
          </a:xfrm>
          <a:prstGeom prst="rect">
            <a:avLst/>
          </a:prstGeom>
        </p:spPr>
      </p:pic>
      <p:pic>
        <p:nvPicPr>
          <p:cNvPr id="14" name="Picture 13">
            <a:extLst>
              <a:ext uri="{FF2B5EF4-FFF2-40B4-BE49-F238E27FC236}">
                <a16:creationId xmlns:a16="http://schemas.microsoft.com/office/drawing/2014/main" id="{D8286AA5-390A-E64B-BBF6-215445EE3EF4}"/>
              </a:ext>
            </a:extLst>
          </p:cNvPr>
          <p:cNvPicPr>
            <a:picLocks noChangeAspect="1"/>
          </p:cNvPicPr>
          <p:nvPr/>
        </p:nvPicPr>
        <p:blipFill>
          <a:blip r:embed="rId5"/>
          <a:stretch>
            <a:fillRect/>
          </a:stretch>
        </p:blipFill>
        <p:spPr>
          <a:xfrm>
            <a:off x="5675871" y="4002218"/>
            <a:ext cx="3657600" cy="2743200"/>
          </a:xfrm>
          <a:prstGeom prst="rect">
            <a:avLst/>
          </a:prstGeom>
        </p:spPr>
      </p:pic>
      <p:sp>
        <p:nvSpPr>
          <p:cNvPr id="15" name="TextBox 14">
            <a:extLst>
              <a:ext uri="{FF2B5EF4-FFF2-40B4-BE49-F238E27FC236}">
                <a16:creationId xmlns:a16="http://schemas.microsoft.com/office/drawing/2014/main" id="{840E4CC0-8B2C-D742-82E4-2A6D5BCAD604}"/>
              </a:ext>
            </a:extLst>
          </p:cNvPr>
          <p:cNvSpPr txBox="1"/>
          <p:nvPr/>
        </p:nvSpPr>
        <p:spPr>
          <a:xfrm>
            <a:off x="4102443" y="4164228"/>
            <a:ext cx="1573428" cy="1600438"/>
          </a:xfrm>
          <a:prstGeom prst="rect">
            <a:avLst/>
          </a:prstGeom>
          <a:noFill/>
        </p:spPr>
        <p:txBody>
          <a:bodyPr wrap="square" rtlCol="0">
            <a:spAutoFit/>
          </a:bodyPr>
          <a:lstStyle/>
          <a:p>
            <a:r>
              <a:rPr lang="en-US" sz="1400" dirty="0" err="1"/>
              <a:t>Ipm</a:t>
            </a:r>
            <a:r>
              <a:rPr lang="en-US" sz="1400" dirty="0"/>
              <a:t> filtering from 1-2 does not have significantly large errors and can be used. No change in shape.</a:t>
            </a:r>
          </a:p>
        </p:txBody>
      </p:sp>
    </p:spTree>
    <p:extLst>
      <p:ext uri="{BB962C8B-B14F-4D97-AF65-F5344CB8AC3E}">
        <p14:creationId xmlns:p14="http://schemas.microsoft.com/office/powerpoint/2010/main" val="3721140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D03F43-5FEF-1647-AC4E-BBBB76D7C599}"/>
              </a:ext>
            </a:extLst>
          </p:cNvPr>
          <p:cNvSpPr txBox="1"/>
          <p:nvPr/>
        </p:nvSpPr>
        <p:spPr>
          <a:xfrm rot="16200000">
            <a:off x="-209862" y="535898"/>
            <a:ext cx="1000338" cy="369332"/>
          </a:xfrm>
          <a:prstGeom prst="rect">
            <a:avLst/>
          </a:prstGeom>
          <a:noFill/>
        </p:spPr>
        <p:txBody>
          <a:bodyPr wrap="none" rtlCol="0">
            <a:spAutoFit/>
          </a:bodyPr>
          <a:lstStyle/>
          <a:p>
            <a:r>
              <a:rPr lang="en-US" dirty="0"/>
              <a:t>Run 197</a:t>
            </a:r>
          </a:p>
        </p:txBody>
      </p:sp>
      <p:pic>
        <p:nvPicPr>
          <p:cNvPr id="4" name="Picture 3">
            <a:extLst>
              <a:ext uri="{FF2B5EF4-FFF2-40B4-BE49-F238E27FC236}">
                <a16:creationId xmlns:a16="http://schemas.microsoft.com/office/drawing/2014/main" id="{115046C7-6950-5347-B73A-E85D6E14CE65}"/>
              </a:ext>
            </a:extLst>
          </p:cNvPr>
          <p:cNvPicPr>
            <a:picLocks noChangeAspect="1"/>
          </p:cNvPicPr>
          <p:nvPr/>
        </p:nvPicPr>
        <p:blipFill>
          <a:blip r:embed="rId2"/>
          <a:stretch>
            <a:fillRect/>
          </a:stretch>
        </p:blipFill>
        <p:spPr>
          <a:xfrm>
            <a:off x="581908" y="220395"/>
            <a:ext cx="3657600" cy="2743200"/>
          </a:xfrm>
          <a:prstGeom prst="rect">
            <a:avLst/>
          </a:prstGeom>
        </p:spPr>
      </p:pic>
      <p:pic>
        <p:nvPicPr>
          <p:cNvPr id="6" name="Picture 5">
            <a:extLst>
              <a:ext uri="{FF2B5EF4-FFF2-40B4-BE49-F238E27FC236}">
                <a16:creationId xmlns:a16="http://schemas.microsoft.com/office/drawing/2014/main" id="{A308B869-6BFE-3A4E-9E47-499E4ADA0225}"/>
              </a:ext>
            </a:extLst>
          </p:cNvPr>
          <p:cNvPicPr>
            <a:picLocks noChangeAspect="1"/>
          </p:cNvPicPr>
          <p:nvPr/>
        </p:nvPicPr>
        <p:blipFill>
          <a:blip r:embed="rId3"/>
          <a:stretch>
            <a:fillRect/>
          </a:stretch>
        </p:blipFill>
        <p:spPr>
          <a:xfrm>
            <a:off x="4566012" y="220395"/>
            <a:ext cx="3657600" cy="2743200"/>
          </a:xfrm>
          <a:prstGeom prst="rect">
            <a:avLst/>
          </a:prstGeom>
        </p:spPr>
      </p:pic>
      <p:sp>
        <p:nvSpPr>
          <p:cNvPr id="7" name="TextBox 6">
            <a:extLst>
              <a:ext uri="{FF2B5EF4-FFF2-40B4-BE49-F238E27FC236}">
                <a16:creationId xmlns:a16="http://schemas.microsoft.com/office/drawing/2014/main" id="{F82D1C2C-0BC7-1F43-84F0-D2E84D4D4E03}"/>
              </a:ext>
            </a:extLst>
          </p:cNvPr>
          <p:cNvSpPr txBox="1"/>
          <p:nvPr/>
        </p:nvSpPr>
        <p:spPr>
          <a:xfrm rot="16200000">
            <a:off x="-209862" y="3988348"/>
            <a:ext cx="1000338" cy="369332"/>
          </a:xfrm>
          <a:prstGeom prst="rect">
            <a:avLst/>
          </a:prstGeom>
          <a:noFill/>
        </p:spPr>
        <p:txBody>
          <a:bodyPr wrap="none" rtlCol="0">
            <a:spAutoFit/>
          </a:bodyPr>
          <a:lstStyle/>
          <a:p>
            <a:r>
              <a:rPr lang="en-US" dirty="0"/>
              <a:t>Run 205</a:t>
            </a:r>
          </a:p>
        </p:txBody>
      </p:sp>
      <p:pic>
        <p:nvPicPr>
          <p:cNvPr id="9" name="Picture 8">
            <a:extLst>
              <a:ext uri="{FF2B5EF4-FFF2-40B4-BE49-F238E27FC236}">
                <a16:creationId xmlns:a16="http://schemas.microsoft.com/office/drawing/2014/main" id="{69B98D2A-86AD-944D-A7A2-96143947948E}"/>
              </a:ext>
            </a:extLst>
          </p:cNvPr>
          <p:cNvPicPr>
            <a:picLocks noChangeAspect="1"/>
          </p:cNvPicPr>
          <p:nvPr/>
        </p:nvPicPr>
        <p:blipFill>
          <a:blip r:embed="rId4"/>
          <a:stretch>
            <a:fillRect/>
          </a:stretch>
        </p:blipFill>
        <p:spPr>
          <a:xfrm>
            <a:off x="581908" y="3301583"/>
            <a:ext cx="3657600" cy="2743200"/>
          </a:xfrm>
          <a:prstGeom prst="rect">
            <a:avLst/>
          </a:prstGeom>
        </p:spPr>
      </p:pic>
      <p:pic>
        <p:nvPicPr>
          <p:cNvPr id="11" name="Picture 10">
            <a:extLst>
              <a:ext uri="{FF2B5EF4-FFF2-40B4-BE49-F238E27FC236}">
                <a16:creationId xmlns:a16="http://schemas.microsoft.com/office/drawing/2014/main" id="{AE659AC9-1FC6-C84B-8C12-31A5B4B1BCA1}"/>
              </a:ext>
            </a:extLst>
          </p:cNvPr>
          <p:cNvPicPr>
            <a:picLocks noChangeAspect="1"/>
          </p:cNvPicPr>
          <p:nvPr/>
        </p:nvPicPr>
        <p:blipFill>
          <a:blip r:embed="rId5"/>
          <a:stretch>
            <a:fillRect/>
          </a:stretch>
        </p:blipFill>
        <p:spPr>
          <a:xfrm>
            <a:off x="4566012" y="3301583"/>
            <a:ext cx="3657600" cy="2743200"/>
          </a:xfrm>
          <a:prstGeom prst="rect">
            <a:avLst/>
          </a:prstGeom>
        </p:spPr>
      </p:pic>
      <p:pic>
        <p:nvPicPr>
          <p:cNvPr id="12" name="Picture 11">
            <a:extLst>
              <a:ext uri="{FF2B5EF4-FFF2-40B4-BE49-F238E27FC236}">
                <a16:creationId xmlns:a16="http://schemas.microsoft.com/office/drawing/2014/main" id="{DA466CC1-27E1-4045-B923-E96B4968A4BA}"/>
              </a:ext>
            </a:extLst>
          </p:cNvPr>
          <p:cNvPicPr>
            <a:picLocks noChangeAspect="1"/>
          </p:cNvPicPr>
          <p:nvPr/>
        </p:nvPicPr>
        <p:blipFill>
          <a:blip r:embed="rId6"/>
          <a:stretch>
            <a:fillRect/>
          </a:stretch>
        </p:blipFill>
        <p:spPr>
          <a:xfrm>
            <a:off x="8330546" y="220395"/>
            <a:ext cx="3657600" cy="2743200"/>
          </a:xfrm>
          <a:prstGeom prst="rect">
            <a:avLst/>
          </a:prstGeom>
        </p:spPr>
      </p:pic>
      <p:pic>
        <p:nvPicPr>
          <p:cNvPr id="13" name="Picture 12">
            <a:extLst>
              <a:ext uri="{FF2B5EF4-FFF2-40B4-BE49-F238E27FC236}">
                <a16:creationId xmlns:a16="http://schemas.microsoft.com/office/drawing/2014/main" id="{FCE2D89D-B7BB-1F45-9476-5B8EFF74B56E}"/>
              </a:ext>
            </a:extLst>
          </p:cNvPr>
          <p:cNvPicPr>
            <a:picLocks noChangeAspect="1"/>
          </p:cNvPicPr>
          <p:nvPr/>
        </p:nvPicPr>
        <p:blipFill>
          <a:blip r:embed="rId7"/>
          <a:stretch>
            <a:fillRect/>
          </a:stretch>
        </p:blipFill>
        <p:spPr>
          <a:xfrm>
            <a:off x="8330546" y="3301583"/>
            <a:ext cx="3657600" cy="2743200"/>
          </a:xfrm>
          <a:prstGeom prst="rect">
            <a:avLst/>
          </a:prstGeom>
        </p:spPr>
      </p:pic>
    </p:spTree>
    <p:extLst>
      <p:ext uri="{BB962C8B-B14F-4D97-AF65-F5344CB8AC3E}">
        <p14:creationId xmlns:p14="http://schemas.microsoft.com/office/powerpoint/2010/main" val="270596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A471-C942-CB4A-9C9C-C839DAA6072F}"/>
              </a:ext>
            </a:extLst>
          </p:cNvPr>
          <p:cNvSpPr>
            <a:spLocks noGrp="1"/>
          </p:cNvSpPr>
          <p:nvPr>
            <p:ph type="title"/>
          </p:nvPr>
        </p:nvSpPr>
        <p:spPr/>
        <p:txBody>
          <a:bodyPr/>
          <a:lstStyle/>
          <a:p>
            <a:r>
              <a:rPr lang="en-US" dirty="0"/>
              <a:t>Run 173-[111]</a:t>
            </a:r>
            <a:br>
              <a:rPr lang="en-US" dirty="0"/>
            </a:br>
            <a:endParaRPr lang="en-US" dirty="0"/>
          </a:p>
        </p:txBody>
      </p:sp>
      <p:pic>
        <p:nvPicPr>
          <p:cNvPr id="5" name="Content Placeholder 4">
            <a:extLst>
              <a:ext uri="{FF2B5EF4-FFF2-40B4-BE49-F238E27FC236}">
                <a16:creationId xmlns:a16="http://schemas.microsoft.com/office/drawing/2014/main" id="{15C4CD2A-D6E5-2B42-9F08-96A1CF3FE438}"/>
              </a:ext>
            </a:extLst>
          </p:cNvPr>
          <p:cNvPicPr>
            <a:picLocks noGrp="1" noChangeAspect="1"/>
          </p:cNvPicPr>
          <p:nvPr>
            <p:ph idx="1"/>
          </p:nvPr>
        </p:nvPicPr>
        <p:blipFill>
          <a:blip r:embed="rId2"/>
          <a:stretch>
            <a:fillRect/>
          </a:stretch>
        </p:blipFill>
        <p:spPr>
          <a:xfrm>
            <a:off x="564657" y="1270000"/>
            <a:ext cx="3657600" cy="2400300"/>
          </a:xfrm>
        </p:spPr>
      </p:pic>
      <p:pic>
        <p:nvPicPr>
          <p:cNvPr id="7" name="Picture 6">
            <a:extLst>
              <a:ext uri="{FF2B5EF4-FFF2-40B4-BE49-F238E27FC236}">
                <a16:creationId xmlns:a16="http://schemas.microsoft.com/office/drawing/2014/main" id="{A58DD6D3-DCAE-6E43-AC18-FB90159A2BBA}"/>
              </a:ext>
            </a:extLst>
          </p:cNvPr>
          <p:cNvPicPr>
            <a:picLocks noChangeAspect="1"/>
          </p:cNvPicPr>
          <p:nvPr/>
        </p:nvPicPr>
        <p:blipFill>
          <a:blip r:embed="rId3"/>
          <a:stretch>
            <a:fillRect/>
          </a:stretch>
        </p:blipFill>
        <p:spPr>
          <a:xfrm>
            <a:off x="677334" y="3781168"/>
            <a:ext cx="3657600" cy="2712308"/>
          </a:xfrm>
          <a:prstGeom prst="rect">
            <a:avLst/>
          </a:prstGeom>
        </p:spPr>
      </p:pic>
      <p:sp>
        <p:nvSpPr>
          <p:cNvPr id="8" name="Right Arrow 7">
            <a:extLst>
              <a:ext uri="{FF2B5EF4-FFF2-40B4-BE49-F238E27FC236}">
                <a16:creationId xmlns:a16="http://schemas.microsoft.com/office/drawing/2014/main" id="{38F25C69-DFA8-5048-984C-511E5AFA7B33}"/>
              </a:ext>
            </a:extLst>
          </p:cNvPr>
          <p:cNvSpPr/>
          <p:nvPr/>
        </p:nvSpPr>
        <p:spPr>
          <a:xfrm>
            <a:off x="4456684" y="4732638"/>
            <a:ext cx="518984" cy="296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D8A8772-EB3E-B84F-8F96-89B1281DA90D}"/>
              </a:ext>
            </a:extLst>
          </p:cNvPr>
          <p:cNvPicPr>
            <a:picLocks noChangeAspect="1"/>
          </p:cNvPicPr>
          <p:nvPr/>
        </p:nvPicPr>
        <p:blipFill>
          <a:blip r:embed="rId4"/>
          <a:stretch>
            <a:fillRect/>
          </a:stretch>
        </p:blipFill>
        <p:spPr>
          <a:xfrm>
            <a:off x="5193957" y="3509319"/>
            <a:ext cx="3657600" cy="2743200"/>
          </a:xfrm>
          <a:prstGeom prst="rect">
            <a:avLst/>
          </a:prstGeom>
        </p:spPr>
      </p:pic>
      <p:sp>
        <p:nvSpPr>
          <p:cNvPr id="11" name="TextBox 10">
            <a:extLst>
              <a:ext uri="{FF2B5EF4-FFF2-40B4-BE49-F238E27FC236}">
                <a16:creationId xmlns:a16="http://schemas.microsoft.com/office/drawing/2014/main" id="{C8710208-59C8-C440-AB86-30936B4E6034}"/>
              </a:ext>
            </a:extLst>
          </p:cNvPr>
          <p:cNvSpPr txBox="1"/>
          <p:nvPr/>
        </p:nvSpPr>
        <p:spPr>
          <a:xfrm>
            <a:off x="5399903" y="1270000"/>
            <a:ext cx="3682313" cy="923330"/>
          </a:xfrm>
          <a:prstGeom prst="rect">
            <a:avLst/>
          </a:prstGeom>
          <a:noFill/>
        </p:spPr>
        <p:txBody>
          <a:bodyPr wrap="square" rtlCol="0">
            <a:spAutoFit/>
          </a:bodyPr>
          <a:lstStyle/>
          <a:p>
            <a:r>
              <a:rPr lang="en-US" dirty="0" err="1"/>
              <a:t>Adu</a:t>
            </a:r>
            <a:r>
              <a:rPr lang="en-US" dirty="0"/>
              <a:t> histogram for full run shows a very small signal in the 6w which disappears for the ROI </a:t>
            </a:r>
          </a:p>
        </p:txBody>
      </p:sp>
    </p:spTree>
    <p:extLst>
      <p:ext uri="{BB962C8B-B14F-4D97-AF65-F5344CB8AC3E}">
        <p14:creationId xmlns:p14="http://schemas.microsoft.com/office/powerpoint/2010/main" val="3308999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F68C-6620-714C-9810-298F621AA364}"/>
              </a:ext>
            </a:extLst>
          </p:cNvPr>
          <p:cNvSpPr>
            <a:spLocks noGrp="1"/>
          </p:cNvSpPr>
          <p:nvPr>
            <p:ph type="title"/>
          </p:nvPr>
        </p:nvSpPr>
        <p:spPr>
          <a:xfrm>
            <a:off x="3867664" y="609600"/>
            <a:ext cx="5406337" cy="1320800"/>
          </a:xfrm>
        </p:spPr>
        <p:txBody>
          <a:bodyPr>
            <a:normAutofit/>
          </a:bodyPr>
          <a:lstStyle/>
          <a:p>
            <a:r>
              <a:rPr lang="en-US" sz="1400" dirty="0" err="1">
                <a:solidFill>
                  <a:schemeClr val="accent5"/>
                </a:solidFill>
              </a:rPr>
              <a:t>Adu</a:t>
            </a:r>
            <a:r>
              <a:rPr lang="en-US" sz="1400" dirty="0">
                <a:solidFill>
                  <a:schemeClr val="accent5"/>
                </a:solidFill>
              </a:rPr>
              <a:t> histogram for selected area of the droplet at peak angle after filtering from IPM 1-2 vs the one shown in the previous. No signal seen in the pileup region.</a:t>
            </a:r>
          </a:p>
        </p:txBody>
      </p:sp>
      <p:pic>
        <p:nvPicPr>
          <p:cNvPr id="5" name="Content Placeholder 4">
            <a:extLst>
              <a:ext uri="{FF2B5EF4-FFF2-40B4-BE49-F238E27FC236}">
                <a16:creationId xmlns:a16="http://schemas.microsoft.com/office/drawing/2014/main" id="{67C64512-FBC5-2E4C-9294-0B98A749DFD0}"/>
              </a:ext>
            </a:extLst>
          </p:cNvPr>
          <p:cNvPicPr>
            <a:picLocks noGrp="1" noChangeAspect="1"/>
          </p:cNvPicPr>
          <p:nvPr>
            <p:ph idx="1"/>
          </p:nvPr>
        </p:nvPicPr>
        <p:blipFill>
          <a:blip r:embed="rId2"/>
          <a:stretch>
            <a:fillRect/>
          </a:stretch>
        </p:blipFill>
        <p:spPr>
          <a:xfrm>
            <a:off x="0" y="472303"/>
            <a:ext cx="3657600" cy="2743200"/>
          </a:xfrm>
        </p:spPr>
      </p:pic>
      <p:pic>
        <p:nvPicPr>
          <p:cNvPr id="7" name="Picture 6">
            <a:extLst>
              <a:ext uri="{FF2B5EF4-FFF2-40B4-BE49-F238E27FC236}">
                <a16:creationId xmlns:a16="http://schemas.microsoft.com/office/drawing/2014/main" id="{C56D6449-2337-4D40-B305-BC08918BB46D}"/>
              </a:ext>
            </a:extLst>
          </p:cNvPr>
          <p:cNvPicPr>
            <a:picLocks noChangeAspect="1"/>
          </p:cNvPicPr>
          <p:nvPr/>
        </p:nvPicPr>
        <p:blipFill>
          <a:blip r:embed="rId3"/>
          <a:stretch>
            <a:fillRect/>
          </a:stretch>
        </p:blipFill>
        <p:spPr>
          <a:xfrm>
            <a:off x="300681" y="3317790"/>
            <a:ext cx="3657600" cy="2743200"/>
          </a:xfrm>
          <a:prstGeom prst="rect">
            <a:avLst/>
          </a:prstGeom>
        </p:spPr>
      </p:pic>
      <p:sp>
        <p:nvSpPr>
          <p:cNvPr id="8" name="TextBox 7">
            <a:extLst>
              <a:ext uri="{FF2B5EF4-FFF2-40B4-BE49-F238E27FC236}">
                <a16:creationId xmlns:a16="http://schemas.microsoft.com/office/drawing/2014/main" id="{9EA008F9-9C0D-6240-87D4-B5E533F0E317}"/>
              </a:ext>
            </a:extLst>
          </p:cNvPr>
          <p:cNvSpPr txBox="1"/>
          <p:nvPr/>
        </p:nvSpPr>
        <p:spPr>
          <a:xfrm>
            <a:off x="4114801" y="4151870"/>
            <a:ext cx="5325762" cy="738664"/>
          </a:xfrm>
          <a:prstGeom prst="rect">
            <a:avLst/>
          </a:prstGeom>
          <a:noFill/>
        </p:spPr>
        <p:txBody>
          <a:bodyPr wrap="square" rtlCol="0">
            <a:spAutoFit/>
          </a:bodyPr>
          <a:lstStyle/>
          <a:p>
            <a:r>
              <a:rPr lang="en-US" sz="1400" dirty="0" err="1">
                <a:solidFill>
                  <a:schemeClr val="accent5"/>
                </a:solidFill>
              </a:rPr>
              <a:t>Adu</a:t>
            </a:r>
            <a:r>
              <a:rPr lang="en-US" sz="1400" dirty="0">
                <a:solidFill>
                  <a:schemeClr val="accent5"/>
                </a:solidFill>
              </a:rPr>
              <a:t> histogram for selected area of the droplet at peak angle after filtering from IPM 1-3. No signal seen in the 6w pileup region. Some pileup shows up in 4w.</a:t>
            </a:r>
            <a:endParaRPr lang="en-US" sz="1400" dirty="0"/>
          </a:p>
        </p:txBody>
      </p:sp>
    </p:spTree>
    <p:extLst>
      <p:ext uri="{BB962C8B-B14F-4D97-AF65-F5344CB8AC3E}">
        <p14:creationId xmlns:p14="http://schemas.microsoft.com/office/powerpoint/2010/main" val="170983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0D61-D611-A147-A6D5-8D25BBFCB749}"/>
              </a:ext>
            </a:extLst>
          </p:cNvPr>
          <p:cNvSpPr>
            <a:spLocks noGrp="1"/>
          </p:cNvSpPr>
          <p:nvPr>
            <p:ph type="title"/>
          </p:nvPr>
        </p:nvSpPr>
        <p:spPr>
          <a:xfrm>
            <a:off x="4337222" y="609600"/>
            <a:ext cx="4936780" cy="1320800"/>
          </a:xfrm>
        </p:spPr>
        <p:txBody>
          <a:bodyPr>
            <a:normAutofit/>
          </a:bodyPr>
          <a:lstStyle/>
          <a:p>
            <a:r>
              <a:rPr lang="en-US" sz="1400" dirty="0" err="1">
                <a:solidFill>
                  <a:schemeClr val="accent5"/>
                </a:solidFill>
              </a:rPr>
              <a:t>Adu</a:t>
            </a:r>
            <a:r>
              <a:rPr lang="en-US" sz="1400" dirty="0">
                <a:solidFill>
                  <a:schemeClr val="accent5"/>
                </a:solidFill>
              </a:rPr>
              <a:t> histogram for selected area of the droplet at peak angle after filtering from IPM 3-4 vs the one shown in the previous. Signal in the 6w region reappears . Must be pileup since 3-4 </a:t>
            </a:r>
            <a:r>
              <a:rPr lang="en-US" sz="1400" dirty="0" err="1">
                <a:solidFill>
                  <a:schemeClr val="accent5"/>
                </a:solidFill>
              </a:rPr>
              <a:t>ipm</a:t>
            </a:r>
            <a:r>
              <a:rPr lang="en-US" sz="1400" dirty="0">
                <a:solidFill>
                  <a:schemeClr val="accent5"/>
                </a:solidFill>
              </a:rPr>
              <a:t> filtering also shows significant error bars on the rocking curve</a:t>
            </a:r>
            <a:endParaRPr lang="en-US" sz="1400" dirty="0"/>
          </a:p>
        </p:txBody>
      </p:sp>
      <p:pic>
        <p:nvPicPr>
          <p:cNvPr id="5" name="Content Placeholder 4">
            <a:extLst>
              <a:ext uri="{FF2B5EF4-FFF2-40B4-BE49-F238E27FC236}">
                <a16:creationId xmlns:a16="http://schemas.microsoft.com/office/drawing/2014/main" id="{51E167A7-EF46-2744-9ACA-6257E77EC16C}"/>
              </a:ext>
            </a:extLst>
          </p:cNvPr>
          <p:cNvPicPr>
            <a:picLocks noGrp="1" noChangeAspect="1"/>
          </p:cNvPicPr>
          <p:nvPr>
            <p:ph idx="1"/>
          </p:nvPr>
        </p:nvPicPr>
        <p:blipFill>
          <a:blip r:embed="rId2"/>
          <a:stretch>
            <a:fillRect/>
          </a:stretch>
        </p:blipFill>
        <p:spPr>
          <a:xfrm>
            <a:off x="441089" y="208927"/>
            <a:ext cx="3657600" cy="2743200"/>
          </a:xfrm>
        </p:spPr>
      </p:pic>
      <p:pic>
        <p:nvPicPr>
          <p:cNvPr id="7" name="Picture 6">
            <a:extLst>
              <a:ext uri="{FF2B5EF4-FFF2-40B4-BE49-F238E27FC236}">
                <a16:creationId xmlns:a16="http://schemas.microsoft.com/office/drawing/2014/main" id="{88471323-34C2-CF43-8E10-F928DEDFAFE4}"/>
              </a:ext>
            </a:extLst>
          </p:cNvPr>
          <p:cNvPicPr>
            <a:picLocks noChangeAspect="1"/>
          </p:cNvPicPr>
          <p:nvPr/>
        </p:nvPicPr>
        <p:blipFill>
          <a:blip r:embed="rId3"/>
          <a:stretch>
            <a:fillRect/>
          </a:stretch>
        </p:blipFill>
        <p:spPr>
          <a:xfrm>
            <a:off x="441089" y="2952127"/>
            <a:ext cx="3657600" cy="2743200"/>
          </a:xfrm>
          <a:prstGeom prst="rect">
            <a:avLst/>
          </a:prstGeom>
        </p:spPr>
      </p:pic>
      <p:pic>
        <p:nvPicPr>
          <p:cNvPr id="3074" name="Picture 2" descr="https://lh3.googleusercontent.com/psQKY5ugQ1byH17XaCmJAkV4XYpuT4ZxhKa7wVLTlPefeHgSKeCpL1dhah5Lc_No1n4i0M737XxMcCgiSExRRSeVlJDNyJCELYUe2RsDIH82KRyCZtLbrWWZAPO7eEKygtdf">
            <a:extLst>
              <a:ext uri="{FF2B5EF4-FFF2-40B4-BE49-F238E27FC236}">
                <a16:creationId xmlns:a16="http://schemas.microsoft.com/office/drawing/2014/main" id="{F62D8F3C-766A-4C47-9BD8-4D5C85A134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634" y="2765620"/>
            <a:ext cx="3571102" cy="23230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3792B2-6412-734E-942F-5757E0EA5A27}"/>
              </a:ext>
            </a:extLst>
          </p:cNvPr>
          <p:cNvSpPr txBox="1"/>
          <p:nvPr/>
        </p:nvSpPr>
        <p:spPr>
          <a:xfrm>
            <a:off x="605481" y="5591433"/>
            <a:ext cx="9032789" cy="1015663"/>
          </a:xfrm>
          <a:prstGeom prst="rect">
            <a:avLst/>
          </a:prstGeom>
          <a:noFill/>
        </p:spPr>
        <p:txBody>
          <a:bodyPr wrap="square" rtlCol="0">
            <a:spAutoFit/>
          </a:bodyPr>
          <a:lstStyle/>
          <a:p>
            <a:r>
              <a:rPr lang="en-US" sz="1400" dirty="0"/>
              <a:t>No </a:t>
            </a:r>
            <a:r>
              <a:rPr lang="en-US" sz="1400" dirty="0" err="1"/>
              <a:t>ipm</a:t>
            </a:r>
            <a:r>
              <a:rPr lang="en-US" sz="1400" dirty="0"/>
              <a:t> filter applied the two </a:t>
            </a:r>
            <a:r>
              <a:rPr lang="en-US" sz="1400" dirty="0" err="1"/>
              <a:t>rcs</a:t>
            </a:r>
            <a:r>
              <a:rPr lang="en-US" sz="1400" dirty="0"/>
              <a:t> are mine in red and </a:t>
            </a:r>
            <a:r>
              <a:rPr lang="en-US" sz="1400" dirty="0" err="1"/>
              <a:t>Bjoern’s</a:t>
            </a:r>
            <a:r>
              <a:rPr lang="en-US" sz="1400" dirty="0"/>
              <a:t> in blue. Mine says 0.1-6.which is pretty much the whole </a:t>
            </a:r>
            <a:r>
              <a:rPr lang="en-US" sz="1400" dirty="0" err="1"/>
              <a:t>range.My</a:t>
            </a:r>
            <a:r>
              <a:rPr lang="en-US" sz="1400" dirty="0"/>
              <a:t> peak error bar looks slightly larger but its vertical extent is roughly the same as </a:t>
            </a:r>
            <a:r>
              <a:rPr lang="en-US" sz="1400" dirty="0" err="1"/>
              <a:t>Bjoerns</a:t>
            </a:r>
            <a:r>
              <a:rPr lang="en-US" sz="1400" dirty="0"/>
              <a:t> .While exporting from his GUI cut off top part of his plot.</a:t>
            </a:r>
          </a:p>
          <a:p>
            <a:endParaRPr lang="en-US" dirty="0"/>
          </a:p>
        </p:txBody>
      </p:sp>
    </p:spTree>
    <p:extLst>
      <p:ext uri="{BB962C8B-B14F-4D97-AF65-F5344CB8AC3E}">
        <p14:creationId xmlns:p14="http://schemas.microsoft.com/office/powerpoint/2010/main" val="69201799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2826</TotalTime>
  <Words>2888</Words>
  <Application>Microsoft Macintosh PowerPoint</Application>
  <PresentationFormat>Widescreen</PresentationFormat>
  <Paragraphs>478</Paragraphs>
  <Slides>60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Courier</vt:lpstr>
      <vt:lpstr>Helvetica</vt:lpstr>
      <vt:lpstr>Trebuchet MS</vt:lpstr>
      <vt:lpstr>Wingdings 3</vt:lpstr>
      <vt:lpstr>Facet</vt:lpstr>
      <vt:lpstr>Analysis LN45 with the standard droplet algorithm </vt:lpstr>
      <vt:lpstr>How to generate the rocking curves</vt:lpstr>
      <vt:lpstr>Error bars Three possible sources of error (i) Error from Poisson statistics due to the fixed cross section of the process == sqrt(second harmonic counts) (ii) Error due to pileup.      (a) Positive pileup :error due to second harmonic counts ‘piled up’ and diagonosed in the 4w region.We can either count up how many counts fall within the adu range of the 4w single .We wont be able to determine whether these are due to actual 4w(the likelihood is very low for this) or pileup.Either way it goes into the error bar. However if the pileup probability is less than 10% we can use actual Poisson statistic to count up how many falling within the 4w adu range are actual pileup photons. Since it takes 2 -2w photons to make a 4w signal each hit counts as two photons . So at the very end multiply the number of counts by 2. (b) Negative pileup     Error due to two fundamental photons coming and hitting a pixel on the detector ,thus being misdiagonosed as an SHG photon . In Bjorn’s slides this is refered to as SHG beam contamination. This is the pileup due to the fundamental hits that fall within the 2w ADU range and hence need to be subtracted from the error bar. (iii) Thus total error=N_poisson + N_pileupSHG - N_pileupfirstHarmonic + additional counts in the 4w region.  How to correctly estimate Pileup  (i) Since pileup is pixel based it is not always needed to look at the full droplet but rather at pixels that lie as closest neighbours to the brightest hit in the droplet.      E.g. Shown alongside is the hit map for the entire Run of 192. Only a  small region was selected which is shown right below it.  (ii) Look at the ADU histogram of this region. If we still see enough second harmonic signal and/or fund and/or signal from higher harmonics(which  in our case has been 4w).The signal will go down but it will still be confined within the respective ADU regions. We will use this filtered signal to create a binary mask.Sum over this mask and this is the number of pixels we will  use for normalizing our counts (iii) Now count up the no of photons that fall within the SHG ADU and Fund  ADU region . Use these numbers to estimate fund and second harmonic       </vt:lpstr>
      <vt:lpstr>Contd..  (iii) The pileup rate=0.5*SHG counts(from (iii))/(total no of shots at this angle post ipm filtering)*(SHG counts from(iii)).Likewise fundamental pileup can be counted up. </vt:lpstr>
      <vt:lpstr>Run 168(220) with only empty shots filtered </vt:lpstr>
      <vt:lpstr>PowerPoint Presentation</vt:lpstr>
      <vt:lpstr>Run 173-[111] </vt:lpstr>
      <vt:lpstr>Adu histogram for selected area of the droplet at peak angle after filtering from IPM 1-2 vs the one shown in the previous. No signal seen in the pileup region.</vt:lpstr>
      <vt:lpstr>Adu histogram for selected area of the droplet at peak angle after filtering from IPM 3-4 vs the one shown in the previous. Signal in the 6w region reappears . Must be pileup since 3-4 ipm filtering also shows significant error bars on the rocking curve</vt:lpstr>
      <vt:lpstr>PowerPoint Presentation</vt:lpstr>
      <vt:lpstr>Run 176[11-1]</vt:lpstr>
      <vt:lpstr>Adu histogram for the roi selected in the last slide for peak angle. No pileup shows up in the 4w or 6w region. This may not need to be filtered . Bjoern’s shows a very small amount of pileup. However he does’nt see it from 1-2 ipm filter. His final rc for the thesis might have used that. Initially our theory and analysis were vastly varying on this plane ,but for the final number he may have chosen ipm 1-2 which brought our answers closer.</vt:lpstr>
      <vt:lpstr>PowerPoint Presentation</vt:lpstr>
      <vt:lpstr>Run 192[00-4]: Chose 192 vs 190 because of better stats.Counts get lower for higher intensities</vt:lpstr>
      <vt:lpstr>Bjoern’s error bars still a little larger than mine. Could not export GUI RC. Refer to snapshot in the last slide. Error should be primarily due to couting stat. </vt:lpstr>
      <vt:lpstr>Run 197[660]</vt:lpstr>
      <vt:lpstr>Comparable to Bjoern’s. His error bars are slightly larger still. Probably because of angle to angle estimation vs shot based . See last slide. Its surprising still seeing as his error bar histogram break down shows barely any contribution from anything other than counting stats which is the sqrt of the counts themselves. These get much lower at these intensities anyway.</vt:lpstr>
      <vt:lpstr>Run 202 [331]</vt:lpstr>
      <vt:lpstr>Run 204 [331]</vt:lpstr>
      <vt:lpstr>Bjoern’s error bars are still larger  for both runs !</vt:lpstr>
      <vt:lpstr>Run 200[113] </vt:lpstr>
      <vt:lpstr>PowerPoint Presentation</vt:lpstr>
      <vt:lpstr>Run 205[771]</vt:lpstr>
      <vt:lpstr>Incomplete!</vt:lpstr>
      <vt:lpstr>IPM vs hist counts</vt:lpstr>
      <vt:lpstr>Run 169-[220]</vt:lpstr>
      <vt:lpstr>Run 169 contd</vt:lpstr>
      <vt:lpstr>Run 174[111]</vt:lpstr>
      <vt:lpstr>PowerPoint Presentation</vt:lpstr>
      <vt:lpstr>RUN 177[11-1]</vt:lpstr>
      <vt:lpstr>PowerPoint Presentation</vt:lpstr>
      <vt:lpstr>RUN 201-[113]</vt:lpstr>
      <vt:lpstr>[00-4]  Needed to select Full Roi to see signal.</vt:lpstr>
      <vt:lpstr>PowerPoint Presentation</vt:lpstr>
      <vt:lpstr>[331]</vt:lpstr>
      <vt:lpstr>PowerPoint Presentation</vt:lpstr>
      <vt:lpstr>[660]</vt:lpstr>
      <vt:lpstr>[771]</vt:lpstr>
      <vt:lpstr>Comparison of FWHM’S to Darwin curves from online database. (Red indicates the run that was used for having better statistic)  </vt:lpstr>
      <vt:lpstr>PowerPoint Presentation</vt:lpstr>
      <vt:lpstr>Widths of signal on epix( Conversion factor 1px=50µm). Recall detector reads horizontal as y.</vt:lpstr>
      <vt:lpstr>PowerPoint Presentation</vt:lpstr>
      <vt:lpstr>PowerPoint Presentation</vt:lpstr>
      <vt:lpstr>PowerPoint Presentation</vt:lpstr>
      <vt:lpstr>PowerPoint Presentation</vt:lpstr>
      <vt:lpstr>PowerPoint Presentation</vt:lpstr>
      <vt:lpstr>[220]</vt:lpstr>
      <vt:lpstr>PowerPoint Presentation</vt:lpstr>
      <vt:lpstr>PowerPoint Presentation</vt:lpstr>
      <vt:lpstr>PowerPoint Presentation</vt:lpstr>
      <vt:lpstr>PowerPoint Presentation</vt:lpstr>
      <vt:lpstr>PowerPoint Presentation</vt:lpstr>
      <vt:lpstr>Salient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LN45 with the standard droplet algorithm </dc:title>
  <dc:creator>Microsoft Office User</dc:creator>
  <cp:lastModifiedBy>Microsoft Office User</cp:lastModifiedBy>
  <cp:revision>119</cp:revision>
  <dcterms:created xsi:type="dcterms:W3CDTF">2018-03-13T15:16:51Z</dcterms:created>
  <dcterms:modified xsi:type="dcterms:W3CDTF">2019-06-27T17:01:51Z</dcterms:modified>
</cp:coreProperties>
</file>